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196"/>
  </p:handoutMasterIdLst>
  <p:sldIdLst>
    <p:sldId id="282" r:id="rId4"/>
    <p:sldId id="461" r:id="rId5"/>
    <p:sldId id="471" r:id="rId7"/>
    <p:sldId id="472" r:id="rId8"/>
    <p:sldId id="473" r:id="rId9"/>
    <p:sldId id="476" r:id="rId10"/>
    <p:sldId id="474" r:id="rId11"/>
    <p:sldId id="475" r:id="rId12"/>
    <p:sldId id="477" r:id="rId13"/>
    <p:sldId id="478" r:id="rId14"/>
    <p:sldId id="479" r:id="rId15"/>
    <p:sldId id="462" r:id="rId16"/>
    <p:sldId id="470" r:id="rId17"/>
    <p:sldId id="463" r:id="rId18"/>
    <p:sldId id="464" r:id="rId19"/>
    <p:sldId id="465" r:id="rId20"/>
    <p:sldId id="460" r:id="rId21"/>
    <p:sldId id="468" r:id="rId22"/>
    <p:sldId id="467" r:id="rId23"/>
    <p:sldId id="492" r:id="rId24"/>
    <p:sldId id="493" r:id="rId25"/>
    <p:sldId id="490" r:id="rId26"/>
    <p:sldId id="494" r:id="rId27"/>
    <p:sldId id="496" r:id="rId28"/>
    <p:sldId id="507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681" r:id="rId40"/>
    <p:sldId id="682" r:id="rId41"/>
    <p:sldId id="530" r:id="rId42"/>
    <p:sldId id="519" r:id="rId43"/>
    <p:sldId id="520" r:id="rId44"/>
    <p:sldId id="521" r:id="rId45"/>
    <p:sldId id="518" r:id="rId46"/>
    <p:sldId id="522" r:id="rId47"/>
    <p:sldId id="524" r:id="rId48"/>
    <p:sldId id="525" r:id="rId49"/>
    <p:sldId id="526" r:id="rId50"/>
    <p:sldId id="527" r:id="rId51"/>
    <p:sldId id="528" r:id="rId52"/>
    <p:sldId id="529" r:id="rId53"/>
    <p:sldId id="531" r:id="rId54"/>
    <p:sldId id="532" r:id="rId55"/>
    <p:sldId id="533" r:id="rId56"/>
    <p:sldId id="534" r:id="rId57"/>
    <p:sldId id="535" r:id="rId58"/>
    <p:sldId id="536" r:id="rId59"/>
    <p:sldId id="537" r:id="rId60"/>
    <p:sldId id="538" r:id="rId61"/>
    <p:sldId id="539" r:id="rId62"/>
    <p:sldId id="540" r:id="rId63"/>
    <p:sldId id="541" r:id="rId64"/>
    <p:sldId id="542" r:id="rId65"/>
    <p:sldId id="543" r:id="rId66"/>
    <p:sldId id="544" r:id="rId67"/>
    <p:sldId id="546" r:id="rId68"/>
    <p:sldId id="545" r:id="rId69"/>
    <p:sldId id="558" r:id="rId70"/>
    <p:sldId id="559" r:id="rId71"/>
    <p:sldId id="560" r:id="rId72"/>
    <p:sldId id="561" r:id="rId73"/>
    <p:sldId id="562" r:id="rId74"/>
    <p:sldId id="563" r:id="rId75"/>
    <p:sldId id="564" r:id="rId76"/>
    <p:sldId id="565" r:id="rId77"/>
    <p:sldId id="566" r:id="rId78"/>
    <p:sldId id="567" r:id="rId79"/>
    <p:sldId id="568" r:id="rId80"/>
    <p:sldId id="569" r:id="rId81"/>
    <p:sldId id="570" r:id="rId82"/>
    <p:sldId id="572" r:id="rId83"/>
    <p:sldId id="571" r:id="rId84"/>
    <p:sldId id="573" r:id="rId85"/>
    <p:sldId id="574" r:id="rId86"/>
    <p:sldId id="575" r:id="rId87"/>
    <p:sldId id="576" r:id="rId88"/>
    <p:sldId id="577" r:id="rId89"/>
    <p:sldId id="578" r:id="rId90"/>
    <p:sldId id="579" r:id="rId91"/>
    <p:sldId id="580" r:id="rId92"/>
    <p:sldId id="581" r:id="rId93"/>
    <p:sldId id="582" r:id="rId94"/>
    <p:sldId id="583" r:id="rId95"/>
    <p:sldId id="585" r:id="rId96"/>
    <p:sldId id="584" r:id="rId97"/>
    <p:sldId id="587" r:id="rId98"/>
    <p:sldId id="588" r:id="rId99"/>
    <p:sldId id="589" r:id="rId100"/>
    <p:sldId id="590" r:id="rId101"/>
    <p:sldId id="591" r:id="rId102"/>
    <p:sldId id="592" r:id="rId103"/>
    <p:sldId id="593" r:id="rId104"/>
    <p:sldId id="594" r:id="rId105"/>
    <p:sldId id="607" r:id="rId106"/>
    <p:sldId id="596" r:id="rId107"/>
    <p:sldId id="597" r:id="rId108"/>
    <p:sldId id="598" r:id="rId109"/>
    <p:sldId id="599" r:id="rId110"/>
    <p:sldId id="600" r:id="rId111"/>
    <p:sldId id="601" r:id="rId112"/>
    <p:sldId id="602" r:id="rId113"/>
    <p:sldId id="603" r:id="rId114"/>
    <p:sldId id="604" r:id="rId115"/>
    <p:sldId id="605" r:id="rId116"/>
    <p:sldId id="606" r:id="rId117"/>
    <p:sldId id="609" r:id="rId118"/>
    <p:sldId id="610" r:id="rId119"/>
    <p:sldId id="611" r:id="rId120"/>
    <p:sldId id="612" r:id="rId121"/>
    <p:sldId id="763" r:id="rId122"/>
    <p:sldId id="764" r:id="rId123"/>
    <p:sldId id="782" r:id="rId124"/>
    <p:sldId id="781" r:id="rId125"/>
    <p:sldId id="765" r:id="rId126"/>
    <p:sldId id="766" r:id="rId127"/>
    <p:sldId id="767" r:id="rId128"/>
    <p:sldId id="768" r:id="rId129"/>
    <p:sldId id="769" r:id="rId130"/>
    <p:sldId id="770" r:id="rId131"/>
    <p:sldId id="771" r:id="rId132"/>
    <p:sldId id="772" r:id="rId133"/>
    <p:sldId id="773" r:id="rId134"/>
    <p:sldId id="774" r:id="rId135"/>
    <p:sldId id="775" r:id="rId136"/>
    <p:sldId id="776" r:id="rId137"/>
    <p:sldId id="777" r:id="rId138"/>
    <p:sldId id="778" r:id="rId139"/>
    <p:sldId id="779" r:id="rId140"/>
    <p:sldId id="799" r:id="rId141"/>
    <p:sldId id="800" r:id="rId142"/>
    <p:sldId id="801" r:id="rId143"/>
    <p:sldId id="802" r:id="rId144"/>
    <p:sldId id="803" r:id="rId145"/>
    <p:sldId id="804" r:id="rId146"/>
    <p:sldId id="805" r:id="rId147"/>
    <p:sldId id="806" r:id="rId148"/>
    <p:sldId id="807" r:id="rId149"/>
    <p:sldId id="808" r:id="rId150"/>
    <p:sldId id="809" r:id="rId151"/>
    <p:sldId id="810" r:id="rId152"/>
    <p:sldId id="811" r:id="rId153"/>
    <p:sldId id="812" r:id="rId154"/>
    <p:sldId id="813" r:id="rId155"/>
    <p:sldId id="814" r:id="rId156"/>
    <p:sldId id="815" r:id="rId157"/>
    <p:sldId id="817" r:id="rId158"/>
    <p:sldId id="818" r:id="rId159"/>
    <p:sldId id="819" r:id="rId160"/>
    <p:sldId id="820" r:id="rId161"/>
    <p:sldId id="821" r:id="rId162"/>
    <p:sldId id="822" r:id="rId163"/>
    <p:sldId id="823" r:id="rId164"/>
    <p:sldId id="824" r:id="rId165"/>
    <p:sldId id="825" r:id="rId166"/>
    <p:sldId id="826" r:id="rId167"/>
    <p:sldId id="827" r:id="rId168"/>
    <p:sldId id="828" r:id="rId169"/>
    <p:sldId id="829" r:id="rId170"/>
    <p:sldId id="830" r:id="rId171"/>
    <p:sldId id="831" r:id="rId172"/>
    <p:sldId id="832" r:id="rId173"/>
    <p:sldId id="833" r:id="rId174"/>
    <p:sldId id="834" r:id="rId175"/>
    <p:sldId id="835" r:id="rId176"/>
    <p:sldId id="836" r:id="rId177"/>
    <p:sldId id="837" r:id="rId178"/>
    <p:sldId id="838" r:id="rId179"/>
    <p:sldId id="839" r:id="rId180"/>
    <p:sldId id="840" r:id="rId181"/>
    <p:sldId id="844" r:id="rId182"/>
    <p:sldId id="843" r:id="rId183"/>
    <p:sldId id="841" r:id="rId184"/>
    <p:sldId id="842" r:id="rId185"/>
    <p:sldId id="851" r:id="rId186"/>
    <p:sldId id="848" r:id="rId187"/>
    <p:sldId id="849" r:id="rId188"/>
    <p:sldId id="850" r:id="rId189"/>
    <p:sldId id="855" r:id="rId190"/>
    <p:sldId id="856" r:id="rId191"/>
    <p:sldId id="857" r:id="rId192"/>
    <p:sldId id="858" r:id="rId193"/>
    <p:sldId id="859" r:id="rId194"/>
    <p:sldId id="860" r:id="rId195"/>
  </p:sldIdLst>
  <p:sldSz cx="12192000" cy="6858000"/>
  <p:notesSz cx="6858000" cy="9144000"/>
  <p:custDataLst>
    <p:tags r:id="rId2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B7E"/>
    <a:srgbClr val="4B7AB6"/>
    <a:srgbClr val="395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4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0" Type="http://schemas.openxmlformats.org/officeDocument/2006/relationships/tags" Target="tags/tag205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9" Type="http://schemas.openxmlformats.org/officeDocument/2006/relationships/tableStyles" Target="tableStyles.xml"/><Relationship Id="rId198" Type="http://schemas.openxmlformats.org/officeDocument/2006/relationships/viewProps" Target="viewProps.xml"/><Relationship Id="rId197" Type="http://schemas.openxmlformats.org/officeDocument/2006/relationships/presProps" Target="presProps.xml"/><Relationship Id="rId196" Type="http://schemas.openxmlformats.org/officeDocument/2006/relationships/handoutMaster" Target="handoutMasters/handoutMaster1.xml"/><Relationship Id="rId195" Type="http://schemas.openxmlformats.org/officeDocument/2006/relationships/slide" Target="slides/slide191.xml"/><Relationship Id="rId194" Type="http://schemas.openxmlformats.org/officeDocument/2006/relationships/slide" Target="slides/slide190.xml"/><Relationship Id="rId193" Type="http://schemas.openxmlformats.org/officeDocument/2006/relationships/slide" Target="slides/slide189.xml"/><Relationship Id="rId192" Type="http://schemas.openxmlformats.org/officeDocument/2006/relationships/slide" Target="slides/slide188.xml"/><Relationship Id="rId191" Type="http://schemas.openxmlformats.org/officeDocument/2006/relationships/slide" Target="slides/slide187.xml"/><Relationship Id="rId190" Type="http://schemas.openxmlformats.org/officeDocument/2006/relationships/slide" Target="slides/slide186.xml"/><Relationship Id="rId19" Type="http://schemas.openxmlformats.org/officeDocument/2006/relationships/slide" Target="slides/slide15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187" Type="http://schemas.openxmlformats.org/officeDocument/2006/relationships/slide" Target="slides/slide18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184" Type="http://schemas.openxmlformats.org/officeDocument/2006/relationships/slide" Target="slides/slide180.xml"/><Relationship Id="rId183" Type="http://schemas.openxmlformats.org/officeDocument/2006/relationships/slide" Target="slides/slide179.xml"/><Relationship Id="rId182" Type="http://schemas.openxmlformats.org/officeDocument/2006/relationships/slide" Target="slides/slide178.xml"/><Relationship Id="rId181" Type="http://schemas.openxmlformats.org/officeDocument/2006/relationships/slide" Target="slides/slide177.xml"/><Relationship Id="rId180" Type="http://schemas.openxmlformats.org/officeDocument/2006/relationships/slide" Target="slides/slide176.xml"/><Relationship Id="rId18" Type="http://schemas.openxmlformats.org/officeDocument/2006/relationships/slide" Target="slides/slide14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176" Type="http://schemas.openxmlformats.org/officeDocument/2006/relationships/slide" Target="slides/slide172.xml"/><Relationship Id="rId175" Type="http://schemas.openxmlformats.org/officeDocument/2006/relationships/slide" Target="slides/slide171.xml"/><Relationship Id="rId174" Type="http://schemas.openxmlformats.org/officeDocument/2006/relationships/slide" Target="slides/slide170.xml"/><Relationship Id="rId173" Type="http://schemas.openxmlformats.org/officeDocument/2006/relationships/slide" Target="slides/slide169.xml"/><Relationship Id="rId172" Type="http://schemas.openxmlformats.org/officeDocument/2006/relationships/slide" Target="slides/slide168.xml"/><Relationship Id="rId171" Type="http://schemas.openxmlformats.org/officeDocument/2006/relationships/slide" Target="slides/slide167.xml"/><Relationship Id="rId170" Type="http://schemas.openxmlformats.org/officeDocument/2006/relationships/slide" Target="slides/slide166.xml"/><Relationship Id="rId17" Type="http://schemas.openxmlformats.org/officeDocument/2006/relationships/slide" Target="slides/slide13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165" Type="http://schemas.openxmlformats.org/officeDocument/2006/relationships/slide" Target="slides/slide161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1" Type="http://schemas.openxmlformats.org/officeDocument/2006/relationships/slide" Target="slides/slide157.xml"/><Relationship Id="rId160" Type="http://schemas.openxmlformats.org/officeDocument/2006/relationships/slide" Target="slides/slide156.xml"/><Relationship Id="rId16" Type="http://schemas.openxmlformats.org/officeDocument/2006/relationships/slide" Target="slides/slide12.xml"/><Relationship Id="rId159" Type="http://schemas.openxmlformats.org/officeDocument/2006/relationships/slide" Target="slides/slide155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54" Type="http://schemas.openxmlformats.org/officeDocument/2006/relationships/slide" Target="slides/slide150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0" Type="http://schemas.openxmlformats.org/officeDocument/2006/relationships/slide" Target="slides/slide146.xml"/><Relationship Id="rId15" Type="http://schemas.openxmlformats.org/officeDocument/2006/relationships/slide" Target="slides/slide11.xml"/><Relationship Id="rId149" Type="http://schemas.openxmlformats.org/officeDocument/2006/relationships/slide" Target="slides/slide145.xml"/><Relationship Id="rId148" Type="http://schemas.openxmlformats.org/officeDocument/2006/relationships/slide" Target="slides/slide144.xml"/><Relationship Id="rId147" Type="http://schemas.openxmlformats.org/officeDocument/2006/relationships/slide" Target="slides/slide143.xml"/><Relationship Id="rId146" Type="http://schemas.openxmlformats.org/officeDocument/2006/relationships/slide" Target="slides/slide142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2C98F-2894-4BD5-8A97-30AC35A4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 title, rating_nums from book where title like '%python%';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 title,rating_nums,pubdate from book where title like '%python%' order by rating_nums desc limit 1;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 title, pubdate ,rating_nums from book order by pubdate ,rating_nums desc 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SELECT</a:t>
            </a:r>
            <a:endParaRPr lang="zh-CN" altLang="en-US"/>
          </a:p>
          <a:p>
            <a:r>
              <a:rPr lang="zh-CN" altLang="en-US"/>
              <a:t>    CONCAT(</a:t>
            </a:r>
            <a:endParaRPr lang="zh-CN" altLang="en-US"/>
          </a:p>
          <a:p>
            <a:r>
              <a:rPr lang="zh-CN" altLang="en-US"/>
              <a:t>        '我最喜欢的出版社-作者是： ',</a:t>
            </a:r>
            <a:endParaRPr lang="zh-CN" altLang="en-US"/>
          </a:p>
          <a:p>
            <a:r>
              <a:rPr lang="zh-CN" altLang="en-US"/>
              <a:t>        publisher,</a:t>
            </a:r>
            <a:endParaRPr lang="zh-CN" altLang="en-US"/>
          </a:p>
          <a:p>
            <a:r>
              <a:rPr lang="zh-CN" altLang="en-US"/>
              <a:t>        ' # ',</a:t>
            </a:r>
            <a:endParaRPr lang="zh-CN" altLang="en-US"/>
          </a:p>
          <a:p>
            <a:r>
              <a:rPr lang="zh-CN" altLang="en-US"/>
              <a:t>        UPPER(author),</a:t>
            </a:r>
            <a:endParaRPr lang="zh-CN" altLang="en-US"/>
          </a:p>
          <a:p>
            <a:r>
              <a:rPr lang="zh-CN" altLang="en-US"/>
              <a:t>        '!'</a:t>
            </a:r>
            <a:endParaRPr lang="zh-CN" altLang="en-US"/>
          </a:p>
          <a:p>
            <a:r>
              <a:rPr lang="zh-CN" altLang="en-US"/>
              <a:t>    ) AS 'author_group'</a:t>
            </a:r>
            <a:endParaRPr lang="zh-CN" altLang="en-US"/>
          </a:p>
          <a:p>
            <a:r>
              <a:rPr lang="zh-CN" altLang="en-US"/>
              <a:t>FROM book</a:t>
            </a:r>
            <a:endParaRPr lang="zh-CN" altLang="en-US"/>
          </a:p>
          <a:p>
            <a:r>
              <a:rPr lang="zh-CN" altLang="en-US"/>
              <a:t>ORDER BY author;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中文编码部分参考：https://www.cnblogs.com/qcloud1001/p/10033364.html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4827-C9D3-4864-B075-4B74464DAE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B6C4F-22B7-4265-B305-B21F3EDC9A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9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10.xml"/><Relationship Id="rId1" Type="http://schemas.openxmlformats.org/officeDocument/2006/relationships/image" Target="../media/image1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5.xml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6.xml"/><Relationship Id="rId1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6.xml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7.xml"/><Relationship Id="rId1" Type="http://schemas.openxmlformats.org/officeDocument/2006/relationships/image" Target="../media/image1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5.xml"/><Relationship Id="rId1" Type="http://schemas.openxmlformats.org/officeDocument/2006/relationships/hyperlink" Target="https://www.wampserver.com/en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0.xml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1.xml"/><Relationship Id="rId1" Type="http://schemas.openxmlformats.org/officeDocument/2006/relationships/image" Target="../media/image20.pn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2.xml"/><Relationship Id="rId1" Type="http://schemas.openxmlformats.org/officeDocument/2006/relationships/image" Target="../media/image21.pn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3.xml"/><Relationship Id="rId1" Type="http://schemas.openxmlformats.org/officeDocument/2006/relationships/image" Target="../media/image22.pn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4.xml"/><Relationship Id="rId1" Type="http://schemas.openxmlformats.org/officeDocument/2006/relationships/image" Target="../media/image2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0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2.xml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84.xml"/><Relationship Id="rId2" Type="http://schemas.openxmlformats.org/officeDocument/2006/relationships/image" Target="../media/image24.png"/><Relationship Id="rId1" Type="http://schemas.openxmlformats.org/officeDocument/2006/relationships/tags" Target="../tags/tag183.xml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85.xml"/><Relationship Id="rId1" Type="http://schemas.openxmlformats.org/officeDocument/2006/relationships/image" Target="../media/image25.pn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86.xml"/><Relationship Id="rId1" Type="http://schemas.openxmlformats.org/officeDocument/2006/relationships/image" Target="../media/image26.pn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87.xml"/><Relationship Id="rId1" Type="http://schemas.openxmlformats.org/officeDocument/2006/relationships/image" Target="../media/image2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8.xml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1.xml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5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8.xml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00.xml"/><Relationship Id="rId2" Type="http://schemas.openxmlformats.org/officeDocument/2006/relationships/image" Target="../media/image28.png"/><Relationship Id="rId1" Type="http://schemas.openxmlformats.org/officeDocument/2006/relationships/tags" Target="../tags/tag19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1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1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2.xml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5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6.xml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8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9.xml"/><Relationship Id="rId1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0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1.xml"/><Relationship Id="rId1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5.xml"/><Relationship Id="rId1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6.xml"/><Relationship Id="rId1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2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3.xml"/><Relationship Id="rId1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8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5.xml"/><Relationship Id="rId1" Type="http://schemas.openxmlformats.org/officeDocument/2006/relationships/image" Target="../media/image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2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93.xml"/><Relationship Id="rId1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0.xml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83640" y="2201545"/>
            <a:ext cx="7605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72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MySQL数据库</a:t>
            </a:r>
            <a:endParaRPr sz="72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0385" y="3710305"/>
            <a:ext cx="54952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8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入门</a:t>
            </a:r>
            <a:r>
              <a:rPr lang="zh-CN" sz="48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到</a:t>
            </a:r>
            <a:r>
              <a:rPr sz="48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实战</a:t>
            </a:r>
            <a:endParaRPr sz="48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sz="48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sz="48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语言</a:t>
            </a:r>
            <a:r>
              <a:rPr sz="48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版</a:t>
            </a:r>
            <a:endParaRPr lang="zh-CN" altLang="en-US" sz="48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028065" y="3507740"/>
            <a:ext cx="70605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个人图片-2021-10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9505" y="-206375"/>
            <a:ext cx="3972560" cy="706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MySQL数据库</a:t>
            </a:r>
            <a:endParaRPr lang="en-US" sz="3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16000" y="1926908"/>
            <a:ext cx="10337800" cy="3969385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 是一个关系型数据库管理系统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 是开源的，目前隶属于 Oracle 旗下产品。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 使用标准的 SQL 数据语言形式。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 可以运行于多个系统上，并且支持多种语言。这些编程语言包括 C、C++、Python、Java、Perl、PHP、Eiffel、Ruby 和 Tcl 等。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 支持大型数据库，支持 5000 万条记录的数据仓库，32 位系统表文件最大可支持 4GB，64 位系统支持最大的表文件为8TB。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字符串函数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en-US" altLang="zh-CN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String Functions</a:t>
            </a:r>
            <a:endParaRPr lang="en-US" altLang="zh-CN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字符串函数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0070" y="1536700"/>
            <a:ext cx="450596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数据集：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常用技术库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70" y="2029460"/>
            <a:ext cx="5834380" cy="4563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77965" y="2804795"/>
            <a:ext cx="4505960" cy="3138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字符串函数（这里是一小部分）：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00000"/>
              </a:lnSpc>
              <a:buNone/>
            </a:pP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CONCAT：拼接字符串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CONCAT_WS：拼接字符串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SUBSTRING：获取子字符串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REPLACE：替换字符串的内容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REVERSE：反转字符串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CHAR_LENGTH：计算字符串长度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UPPER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/LOWER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：改变大小写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也可以嵌套组合使用函数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怎样加载执行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en-US" altLang="zh-CN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怎样执行整个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961515" y="1922145"/>
            <a:ext cx="6574155" cy="2584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含义：先编写一个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文件，然后执行整个文件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00000"/>
              </a:lnSpc>
              <a:buNone/>
            </a:pP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好处：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可以实现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代码的保存，具有历史记录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文件可以多次编辑、修正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执行方法：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、编写文件，以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.sql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结尾，例如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xx.sql</a:t>
            </a:r>
            <a:endParaRPr lang="en-US" altLang="zh-CN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、在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MySQL Workbench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.sql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文件，执行全部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1515" y="4827905"/>
            <a:ext cx="6574155" cy="1337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加载老师的</a:t>
            </a:r>
            <a:endParaRPr lang="zh-CN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“\字符串函数\加载Python技术库数据表.sql”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语句，实现新建数据库、数据表、新增数据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CONCAT</a:t>
            </a:r>
            <a:endParaRPr 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</a:t>
            </a:r>
            <a:r>
              <a:rPr lang="en-US" altLang="zh-CN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拼接字符串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CONCAT 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拼接字符串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12240" y="1339215"/>
            <a:ext cx="8206740" cy="52622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拼接多个值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CONCAT(x,y,z)  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拼接两个值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CONCAT(column, anotherColumn)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中间放其他的字符串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CONCAT(column, 'text', anotherColumn, 'more text')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CONCAT('Hello', 'World');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CONCAT('Hello', '...', 'World');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拼接分类和名称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CONCAT(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' ', 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name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from python_libs;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统一指定分隔符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CONCAT_WS(' - ', id, 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category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name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from python_libs;</a:t>
            </a:r>
            <a:endParaRPr lang="en-US" alt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SUBSTRING</a:t>
            </a:r>
            <a:endParaRPr 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提取子字符串</a:t>
            </a:r>
            <a:endParaRPr lang="zh-CN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SUBSTRING</a:t>
            </a:r>
            <a:r>
              <a:rPr 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提取子字符串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04620" y="1412875"/>
            <a:ext cx="9119235" cy="52622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从指定位置开始的字符串中提取具有给定长度的子字符串</a:t>
            </a:r>
            <a:endParaRPr lang="en-US" altLang="zh-CN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获取子符串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（注意数字</a:t>
            </a:r>
            <a:r>
              <a:rPr 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开始不是从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开始，第一个数字是位置，第二个数字是长度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SUBSTRING('Hello World', 1, 4);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如果只有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个数字，表示起始位置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SUBSTRING('Hello World', 7);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可以从中间位置开始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SUBSTRING('Hello World', 3, 8);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负数表示从后面数数字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SUBSTRING('Hello World', -7);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应用：只提取描述信息的前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个字符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SUBSTRING(description, 1, 20)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from python_libs;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应用：结合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CONCAT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实现省略全文的效果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concat(SUBSTRING(description, 1, 20), '...')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from python_libs;</a:t>
            </a:r>
            <a:endParaRPr lang="en-US" alt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REPLACE</a:t>
            </a:r>
            <a:endParaRPr 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替换字符串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REPLACE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替换字符串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75715" y="1534795"/>
            <a:ext cx="7793355" cy="4892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语法：将原字符串中的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替换成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lang="en-US" altLang="zh-CN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REPLACE('Hello World', 'Hell', '%$#@');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REPLACE('Hello World', 'l', '7');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REPLACE('Hello World', 'o', '0');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REPLACE('HellO World', 'o', '*');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REPLACE('cheese bread coffee milk', ' ', ' and ');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应用：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替换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category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中的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空格为中划线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REPLACE(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category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'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', '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')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from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python_libs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zh-CN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应用：替换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category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中的所有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Webpage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REPLACE(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category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'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', '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Webpage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')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from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python_libs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快速学习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分钟</a:t>
            </a:r>
            <a:endParaRPr lang="zh-CN" altLang="en-US" sz="3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16000" y="1756728"/>
            <a:ext cx="10337800" cy="4523105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 Workbench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软件操作一遍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常见流程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新建数据库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新建数据表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新增两条数据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更新一条数据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删除一条数据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删除数据库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REVERSE</a:t>
            </a:r>
            <a:endParaRPr 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字符串反转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REVERSE 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字符串反转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24915" y="1981835"/>
            <a:ext cx="9125585" cy="3784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字符串的反转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REVERSE('Hello World');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反转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REVERSE(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category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FROM python_libs;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的配合使用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CONCAT('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', REVERSE('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'));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的配合使用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CONCAT(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category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REVERSE(name)) FROM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python_libs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CHAR_LENGTH</a:t>
            </a:r>
            <a:endParaRPr 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字符串的长度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CHAR_LENGTH 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字符串的长度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1205" y="1981835"/>
            <a:ext cx="9599295" cy="30460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求字符串的长度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CHAR_LENGTH('Hello World');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字段以及字段的长度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category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CHAR_LENGTH(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category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AS 'length' FROM python_libs;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做拼接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CONCAT(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name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' </a:t>
            </a: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', CHAR_LENGTH(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name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), ' </a:t>
            </a: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个字符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 ) FROM python_libs;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UPPER LOWER</a:t>
            </a:r>
            <a:endParaRPr 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转换大小写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UPPER LOWER 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转换大小写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1205" y="1981835"/>
            <a:ext cx="9599295" cy="3784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转换成大写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UPPER('Hello World');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转换成小写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LOWER('Hello World');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把名字转换成大写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UPPER(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name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FROM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python_libs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配合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CONCAT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CONCAT('</a:t>
            </a: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我最喜欢的技术库是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', UPPER(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name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)) FROM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python_libs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配合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CONCAT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CONCAT('</a:t>
            </a: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我最喜欢的技术库是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', LOWER(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name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)) FROM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python_libs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字符串函数练习题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字符串函数练习题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1706245"/>
            <a:ext cx="9599295" cy="1938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：实现这句话的反转并且变大写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'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 like these python libs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'</a:t>
            </a:r>
            <a:endParaRPr lang="en-US" altLang="zh-CN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：将多个单词用空格拼接在一起，然后把空格替换成中划线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输入多个单词：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like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；输出：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i-like-python</a:t>
            </a:r>
            <a:endParaRPr lang="en-US" alt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：把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python_libs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数据表中的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category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中，空格替换成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-&gt;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4810" y="4701540"/>
            <a:ext cx="6560185" cy="19602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2635" y="4306570"/>
            <a:ext cx="152146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位缩略</a:t>
            </a:r>
            <a:endParaRPr lang="zh-CN" altLang="en-US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09690" y="4306570"/>
            <a:ext cx="173545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拼接分类和名称</a:t>
            </a:r>
            <a:endParaRPr lang="zh-CN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23120" y="4306570"/>
            <a:ext cx="103187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拼接</a:t>
            </a:r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endParaRPr lang="en-US" altLang="zh-CN"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2390" y="5427980"/>
            <a:ext cx="2381250" cy="50673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：输出右侧结果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en-US" altLang="zh-CN" sz="6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6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实现网页待办功能</a:t>
            </a:r>
            <a:endParaRPr lang="zh-CN" altLang="en-US" sz="6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endParaRPr lang="zh-CN" altLang="en-US" sz="3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实现网页待办功能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2386330"/>
            <a:ext cx="9599295" cy="2861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需求：</a:t>
            </a:r>
            <a:endParaRPr 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endParaRPr 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开发一个网页，实现个人的待办事项功能</a:t>
            </a:r>
            <a:endParaRPr 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CURD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展示待办列表、新增待办、更新待办、删除待办功能</a:t>
            </a:r>
            <a:endParaRPr 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数据存储在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服务器和客户端的安装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89150" y="2759075"/>
            <a:ext cx="2604135" cy="82800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客户端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6581775" y="2759075"/>
            <a:ext cx="2604135" cy="82800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接箭头连接符 3"/>
          <p:cNvCxnSpPr>
            <a:stCxn id="3" idx="3"/>
            <a:endCxn id="2" idx="1"/>
          </p:cNvCxnSpPr>
          <p:nvPr/>
        </p:nvCxnSpPr>
        <p:spPr>
          <a:xfrm>
            <a:off x="4693285" y="3173095"/>
            <a:ext cx="188849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90490" y="246634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访问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2089150" y="4162425"/>
            <a:ext cx="63633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bg1"/>
                </a:solidFill>
              </a:rPr>
              <a:t>任何一个均可：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免费：</a:t>
            </a:r>
            <a:r>
              <a:rPr lang="en-US" altLang="zh-CN" b="1">
                <a:solidFill>
                  <a:schemeClr val="bg1"/>
                </a:solidFill>
              </a:rPr>
              <a:t>MySQL</a:t>
            </a:r>
            <a:r>
              <a:rPr lang="zh-CN" altLang="en-US" b="1">
                <a:solidFill>
                  <a:schemeClr val="bg1"/>
                </a:solidFill>
              </a:rPr>
              <a:t>命令行（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或者</a:t>
            </a:r>
            <a:r>
              <a:rPr lang="en-US" altLang="zh-CN" b="1">
                <a:solidFill>
                  <a:schemeClr val="bg1"/>
                </a:solidFill>
              </a:rPr>
              <a:t>mac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免费：</a:t>
            </a:r>
            <a:r>
              <a:rPr lang="en-US" altLang="zh-CN" b="1">
                <a:solidFill>
                  <a:schemeClr val="bg1"/>
                </a:solidFill>
              </a:rPr>
              <a:t>MySQL Workbench</a:t>
            </a:r>
            <a:r>
              <a:rPr lang="zh-CN" altLang="en-US" b="1">
                <a:solidFill>
                  <a:schemeClr val="bg1"/>
                </a:solidFill>
              </a:rPr>
              <a:t>软件（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或者</a:t>
            </a:r>
            <a:r>
              <a:rPr lang="en-US" altLang="zh-CN" b="1">
                <a:solidFill>
                  <a:schemeClr val="bg1"/>
                </a:solidFill>
              </a:rPr>
              <a:t>mac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付费：</a:t>
            </a:r>
            <a:r>
              <a:rPr lang="en-US" altLang="zh-CN" b="1">
                <a:solidFill>
                  <a:schemeClr val="bg1"/>
                </a:solidFill>
              </a:rPr>
              <a:t>Pycharm</a:t>
            </a:r>
            <a:r>
              <a:rPr lang="zh-CN" altLang="en-US" b="1">
                <a:solidFill>
                  <a:schemeClr val="bg1"/>
                </a:solidFill>
              </a:rPr>
              <a:t>专业版的数据库插件（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或者</a:t>
            </a:r>
            <a:r>
              <a:rPr lang="en-US" altLang="zh-CN" b="1">
                <a:solidFill>
                  <a:schemeClr val="bg1"/>
                </a:solidFill>
              </a:rPr>
              <a:t>mac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付费：</a:t>
            </a:r>
            <a:r>
              <a:rPr lang="en-US" altLang="zh-CN" b="1">
                <a:solidFill>
                  <a:schemeClr val="bg1"/>
                </a:solidFill>
              </a:rPr>
              <a:t>Sqlyog</a:t>
            </a:r>
            <a:r>
              <a:rPr lang="zh-CN" altLang="en-US" b="1">
                <a:solidFill>
                  <a:schemeClr val="bg1"/>
                </a:solidFill>
              </a:rPr>
              <a:t>客户端（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免费：</a:t>
            </a:r>
            <a:r>
              <a:rPr lang="en-US" altLang="zh-CN" b="1">
                <a:solidFill>
                  <a:schemeClr val="bg1"/>
                </a:solidFill>
              </a:rPr>
              <a:t>phpmyadmin</a:t>
            </a:r>
            <a:r>
              <a:rPr lang="zh-CN" altLang="en-US" b="1">
                <a:solidFill>
                  <a:schemeClr val="bg1"/>
                </a:solidFill>
              </a:rPr>
              <a:t>网页（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或者</a:t>
            </a:r>
            <a:r>
              <a:rPr lang="en-US" altLang="zh-CN" b="1">
                <a:solidFill>
                  <a:schemeClr val="bg1"/>
                </a:solidFill>
              </a:rPr>
              <a:t>Mac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免费：</a:t>
            </a:r>
            <a:r>
              <a:rPr lang="en-US" altLang="zh-CN" b="1">
                <a:solidFill>
                  <a:schemeClr val="bg1"/>
                </a:solidFill>
              </a:rPr>
              <a:t>Python</a:t>
            </a:r>
            <a:r>
              <a:rPr lang="zh-CN" altLang="en-US" b="1">
                <a:solidFill>
                  <a:schemeClr val="bg1"/>
                </a:solidFill>
              </a:rPr>
              <a:t>代码访问</a:t>
            </a:r>
            <a:r>
              <a:rPr lang="en-US" altLang="zh-CN" b="1">
                <a:solidFill>
                  <a:schemeClr val="bg1"/>
                </a:solidFill>
              </a:rPr>
              <a:t>MYSQL</a:t>
            </a:r>
            <a:r>
              <a:rPr lang="zh-CN" altLang="en-US" b="1">
                <a:solidFill>
                  <a:schemeClr val="bg1"/>
                </a:solidFill>
              </a:rPr>
              <a:t>服务器（新增！）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81775" y="1695450"/>
            <a:ext cx="42030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bg1"/>
                </a:solidFill>
              </a:rPr>
              <a:t>任何一个均可：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安装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Wamp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Windows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安装官方</a:t>
            </a:r>
            <a:r>
              <a:rPr lang="en-US" altLang="zh-CN" b="1">
                <a:solidFill>
                  <a:schemeClr val="bg1"/>
                </a:solidFill>
              </a:rPr>
              <a:t>MySQL</a:t>
            </a:r>
            <a:r>
              <a:rPr lang="zh-CN" altLang="en-US" b="1">
                <a:solidFill>
                  <a:schemeClr val="bg1"/>
                </a:solidFill>
              </a:rPr>
              <a:t>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en-US" altLang="zh-CN" b="1">
                <a:solidFill>
                  <a:schemeClr val="bg1"/>
                </a:solidFill>
              </a:rPr>
              <a:t>Mac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endParaRPr lang="zh-CN" altLang="en-US" sz="3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实现网页待办功能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2386330"/>
            <a:ext cx="9599295" cy="3415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案例依赖：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技术，创建数据库、数据表、增删改查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开发框架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Flask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，编写后台服务、对数据的增删改查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如果需要，可以学一下蚂蚁老师的《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Flask Web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入门开发课程》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前端开发技术（少量），实现网页编写、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CSS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样式控制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endParaRPr lang="zh-CN" altLang="en-US" sz="3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实现网页待办功能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1776095"/>
            <a:ext cx="9599295" cy="4523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大步骤：</a:t>
            </a:r>
            <a:b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、新建数据库和数据表并新增测试数据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、新建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Flask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网页程序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链接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查询：待办列表查询和网页展示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增加：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网页新增待办项的功能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更新：更新某个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待办项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删除：删除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待办项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新建数据库和数据表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新增测试数据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新建数据库和数据表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defRPr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新增测试数据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1827530"/>
            <a:ext cx="9599295" cy="4523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新建数据库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create database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新建数据表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create table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自增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、设置主键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中文编码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default char set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新增测试数据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insert into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multi insert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，一次新增多条数据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验证成功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show tables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desc table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 from table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Flask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网页程序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Flask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网页程序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1827530"/>
            <a:ext cx="9599295" cy="3969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flask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 flask import Flask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启动服务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app.run(debug=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True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编写路由函数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@app.route('/')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def index()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链接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endParaRPr lang="en-US" altLang="zh-CN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链接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1827530"/>
            <a:ext cx="9599295" cy="4523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 mysql的链接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conn = pymysql.connect(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host='127.0.0.1',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# 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服务器的地址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user='root',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# 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服务器的用户名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password='',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 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服务器的密码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db='todo',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 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数据库的名字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charset='utf8'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 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中文编码声明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查询：待办列表查询和网页展示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查询：待办列表查询和网页展示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2491740"/>
            <a:ext cx="9599295" cy="3969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sql = """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select * 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 todo_list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order by deadline asc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"""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cursor = conn.cursor(pymysql.cursors.DictCursor)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cursor.execute(sql)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return cursor.fetchall()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0570" y="1519555"/>
            <a:ext cx="959929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、获取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cursor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、执行查询、获取结果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服务器和客户端的安装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98855" y="1551940"/>
            <a:ext cx="9745345" cy="363601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目的：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安装一个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服务器和一个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客户端，用于自己的学习和测试</a:t>
            </a:r>
            <a:endParaRPr 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服务器：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运行在机器上的一个软件，用于运行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软件，可以接受来自客户端的链接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客户端：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运行在机器上的另一个软件，可以链接远程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本机的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服务器，发出命令看到结果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2045335" y="5672455"/>
            <a:ext cx="2604135" cy="82800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客户端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6537960" y="5672455"/>
            <a:ext cx="2604135" cy="82800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3" name="直接箭头连接符 12"/>
          <p:cNvCxnSpPr>
            <a:stCxn id="11" idx="3"/>
            <a:endCxn id="12" idx="1"/>
          </p:cNvCxnSpPr>
          <p:nvPr/>
        </p:nvCxnSpPr>
        <p:spPr>
          <a:xfrm>
            <a:off x="4649470" y="6086475"/>
            <a:ext cx="188849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146675" y="537972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访问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查询：待办列表查询和网页展示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2397125"/>
            <a:ext cx="9599295" cy="17532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return render_template(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"index.html",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datas = datas  )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0570" y="1519555"/>
            <a:ext cx="959929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前端模板的展示</a:t>
            </a:r>
            <a:endParaRPr lang="zh-CN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0570" y="4317365"/>
            <a:ext cx="9599295" cy="2306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{% for row in datas %}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&lt;span&gt;截止时间: {{ row.deadline }}&lt;/span&gt;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&lt;div&gt;内容：{{ row.content }}&lt;/div&gt;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{% endfor %}</a:t>
            </a:r>
            <a:endParaRPr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增加：网页新增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待办项的功能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增加：网页新增待办项的功能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6745" y="1774825"/>
            <a:ext cx="8056245" cy="1889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&lt;form action="/" method="post"&gt;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待办内容：&lt;input type="text" name="content"&gt; &lt;br&gt;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截止日期：&lt;input type="text" name="deadline"&gt; &lt;br&gt;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&lt;input type="submit" name="submit" value="提交"&gt;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&lt;/form&gt;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745" y="4159250"/>
            <a:ext cx="5608955" cy="16916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if request.method == "POST":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content = request.form.get("content")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deadline = request.form.get("deadline")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insert_table(content, deadline)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6040" y="4159250"/>
            <a:ext cx="5036820" cy="20300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cursor = conn.cursor()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sql = f"""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insert into todo_list (content, deadline)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values ('{content}', '{deadline}')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"""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cursor.execute(sql)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conn.commit()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15300" y="2006600"/>
            <a:ext cx="19240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、前端表单提交</a:t>
            </a:r>
            <a:endParaRPr lang="zh-CN" altLang="en-US" b="1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8025" y="5953125"/>
            <a:ext cx="21526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、后端数据接收；</a:t>
            </a:r>
            <a:endParaRPr lang="zh-CN" altLang="en-US" b="1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09100" y="3914775"/>
            <a:ext cx="1926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、存储到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endParaRPr lang="zh-CN" altLang="en-US" b="1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更新：更新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某个待办项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更新：更新某个待办项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6745" y="1774825"/>
            <a:ext cx="10252710" cy="1889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&lt;form action="/edit?id={{data.id}}" method="post"&gt;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待办内容：&lt;input type="text" name="content" value="{{ data.content }}"&gt; &lt;br&gt;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截止日期：&lt;input type="text" name="deadline"  value="{{ data.deadline }}"&gt; &lt;br&gt;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&lt;input type="submit" name="submit" value="提交"&gt;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&lt;/form&gt;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745" y="4159250"/>
            <a:ext cx="5608955" cy="20916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if request.method == "POST":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content = request.form.get("content")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deadline = request.form.get("deadline")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update_table(id, content, deadline)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return redirect("/")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6040" y="4159250"/>
            <a:ext cx="5036820" cy="2306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cursor = conn.cursor()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sql = f"""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update todo_list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set content='{content}', 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deadline='{deadline}'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where id={id}    """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cursor.execute(sql)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conn.commit()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72425" y="1637665"/>
            <a:ext cx="19240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、前端表单提交</a:t>
            </a:r>
            <a:endParaRPr lang="zh-CN" altLang="en-US" b="1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745" y="6189345"/>
            <a:ext cx="21526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、后端数据接收；</a:t>
            </a:r>
            <a:endParaRPr lang="zh-CN" altLang="en-US" b="1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09100" y="3914775"/>
            <a:ext cx="1926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、更新到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endParaRPr lang="zh-CN" altLang="en-US" b="1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删除：删除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待办项功能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删除：删除待办项功能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0570" y="2571115"/>
            <a:ext cx="5608320" cy="4508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&lt;a href="/delete?id={{row.id}}"&gt;删除&lt;/a&gt;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0570" y="3818890"/>
            <a:ext cx="560895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id = request.args.get("id")</a:t>
            </a:r>
            <a:endParaRPr sz="20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7675" y="4551680"/>
            <a:ext cx="5036820" cy="20300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cursor = conn.cursor()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sql = f"""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delete from todo_list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where id={id}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"""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cursor.execute(sql)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conn.commit()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0570" y="2059940"/>
            <a:ext cx="1466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、前端链接</a:t>
            </a:r>
            <a:endParaRPr lang="zh-CN" altLang="en-US" b="1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3895" y="3305810"/>
            <a:ext cx="21526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、后端数据接收；</a:t>
            </a:r>
            <a:endParaRPr lang="zh-CN" altLang="en-US" b="1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0570" y="4551680"/>
            <a:ext cx="1926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、更新到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endParaRPr lang="zh-CN" altLang="en-US" b="1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查询改进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查询改进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0570" y="2046605"/>
            <a:ext cx="82061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数据集：豆瓣图书排行榜</a:t>
            </a:r>
            <a:r>
              <a:rPr lang="en-US" altLang="zh-CN" b="1">
                <a:solidFill>
                  <a:schemeClr val="bg1"/>
                </a:solidFill>
              </a:rPr>
              <a:t>-</a:t>
            </a:r>
            <a:r>
              <a:rPr lang="zh-CN" altLang="en-US" b="1">
                <a:solidFill>
                  <a:schemeClr val="bg1"/>
                </a:solidFill>
              </a:rPr>
              <a:t>编程标签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包含字段：（书名、作者、译者、出版社、出版年份、价格、评分、评论数目）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70" y="2883535"/>
            <a:ext cx="10177780" cy="33058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查询改进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42390" y="2063750"/>
            <a:ext cx="8206105" cy="29997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包含字段：（书名、作者、译者、出版社、出版年份、价格、评分、评论数目）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本章</a:t>
            </a: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解决如下问题：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怎样获取去重后的出版社列表？</a:t>
            </a: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DISTINCT</a:t>
            </a: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怎样对数据按照评分、价格、年份等排序？</a:t>
            </a: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ORDER BY</a:t>
            </a: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怎样查询前N条数据，而不是每次获取全部？</a:t>
            </a: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LIMIT</a:t>
            </a: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怎样搜索书名中包括“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”的书籍列表？</a:t>
            </a: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LIKE</a:t>
            </a: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安装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Wamp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软件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4390" y="1964373"/>
            <a:ext cx="10089515" cy="415417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Wamp</a:t>
            </a:r>
            <a:endParaRPr 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一个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Windows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下的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开发环境的运行包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缩写：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Windows + Apache2 + MySQL + PHP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Apache2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PHP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用于开发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PHP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，不用管这俩软件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包含组件：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服务器：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573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一个轻便版的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服务器，相比官方更容易安装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客户端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573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一个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命令行，可以执行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573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一个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Phpmyadmin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网页管理器，可以执行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执行数据集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endParaRPr lang="en-US" alt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建库建表新增数据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执行数据集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建库建表新增数据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42390" y="2281555"/>
            <a:ext cx="8206105" cy="29997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create database if not exists book_store;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use book_store;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drop table if exists book;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create table book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insert into book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打开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文件，批量执行全部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distinct</a:t>
            </a:r>
            <a:endParaRPr lang="en-US" alt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去重数据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distinct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去重数据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42390" y="2124710"/>
            <a:ext cx="8206105" cy="3415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查询出版社列表，会发现很多重复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publisher FROM book;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获取去重后的出版社列表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DISTINCT publisher FROM book;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可以多个字段同时去重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DISTINCT publisher, pubdate FROM book;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可以先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concat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，对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concat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后的字符串去重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DISTINCT CONCAT(publisher,' ', pubdate) FROM book;</a:t>
            </a:r>
            <a:endParaRPr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order by</a:t>
            </a:r>
            <a:endParaRPr lang="en-US" alt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排序数据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order by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排序数据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5160" y="1637030"/>
            <a:ext cx="10436225" cy="47694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按评分排列书籍，默认是升序排列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title,rating_nums FROM book ORDER BY rating_nums;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按评分排列书籍，改成降序排列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title,rating_nums FROM book ORDER BY rating_nums DESC;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按年份排列书籍，默认是升序排列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title,pubdate,rating_nums FROM book ORDER BY pubdate;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按年份排列书籍，改成降序排列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title,pubdate,rating_nums FROM book ORDER BY pubdate DESC;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可以多列同时排序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title,publisher,pubdate FROM book ORDER BY publisher, pubdate;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title,publisher,pubdate FROM book ORDER BY publisher desc, pubdate 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asc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order by的数字，从1开始，依次对应select字段序号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意思是按照pubdate排序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title,pubdate,rating_nums FROM book ORDER BY 2;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意思是按rating_nums倒序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title,pubdate,rating_nums FROM book ORDER BY 3 desc;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limit</a:t>
            </a:r>
            <a:endParaRPr lang="en-US" alt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只查询部分数据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limit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只查询部分数据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5160" y="1637030"/>
            <a:ext cx="10436225" cy="3784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查询前几行数据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 FROM book LIMIT 5;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 FROM book LIMIT 1;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* FROM book LIMIT 1;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结合orderby，查询排行榜前几名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rating_nums FROM book ORDER BY rating_nums DESC LIMIT 5;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rating_nums FROM book ORDER BY rating_nums DESC LIMIT 1;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limit position,count 从position位置开始取count个，position从0开始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rating_nums FROM book ORDER BY rating_nums DESC LIMIT 0,5;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rating_nums FROM book ORDER BY rating_nums DESC LIMIT 1,5;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rating_nums FROM book ORDER BY rating_nums DESC LIMIT 10,3;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用途：互联网页面的分页功能，第3页取10条；就是limit 30, 10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like</a:t>
            </a:r>
            <a:endParaRPr lang="en-US" alt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实现模糊查询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like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实现模糊查询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54050" y="2935605"/>
            <a:ext cx="10436225" cy="2306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%是通配符的意思，代表任何字符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rating_nums FROM book WHERE title LIKE '%人工智能%';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rating_nums FROM book WHERE title LIKE '%mysql%';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如果%只放到最后，就实现了前缀匹配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rating_nums FROM book WHERE title LIKE 'mysql%';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如果%放在开头，就实现了后缀匹配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rating_nums FROM book WHERE  title LIKE '%之道';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4050" y="2082800"/>
            <a:ext cx="1043622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语法：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like '%keyword%'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%代表任意多个字符  SQL的模式缺省是忽略大小写的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安装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Wamp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软件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4390" y="1903095"/>
            <a:ext cx="10089515" cy="4276725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Wamp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官网：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1" action="ppaction://hlinkfile"/>
              </a:rPr>
              <a:t>https://www.wampserver.com/en/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安装注意（注意看接下来的视频演示）：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需要安装一个依赖软件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VC 11 vcredist_x64/86.exe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地址：https://www.microsoft.com/en-us/download/details.aspx?id=30679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然后再安装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Wamp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自身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地址：https://sourceforge.net/projects/wampserver/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安装成功后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的默认账号是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root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、默认密码是空（即没有密码）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like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实现模糊查询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54050" y="2935605"/>
            <a:ext cx="10436225" cy="2306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下划线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代表单个字符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author FROM book WHERE author LIKE '__';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author FROM book WHERE author LIKE '___';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author FROM book WHERE author LIKE '____';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下划线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代表单个字符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author FROM book WHERE author LIKE '吴_';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author FROM book WHERE author LIKE '_军';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title, author FROM book WHERE author LIKE '_庆_';</a:t>
            </a:r>
            <a:endParaRPr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4050" y="2082800"/>
            <a:ext cx="1043622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语法：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like '_keyword_'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_代表一个字符 在 MySQL中，SQL的模式缺省是忽略大小写的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查询改进语法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查询改进语法练习题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0235" y="2098675"/>
            <a:ext cx="1043622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查询所有的书籍，标题中包含 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 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关键词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0440" y="2665095"/>
            <a:ext cx="7154545" cy="36537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查询改进语法练习题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80085" y="2229485"/>
            <a:ext cx="1043622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查询包含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关键词的书籍中，评分最高的第一名，只返回 标题、评分、年份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7520" y="3556635"/>
            <a:ext cx="8486775" cy="685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查询改进语法练习题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80085" y="2229485"/>
            <a:ext cx="1043622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按照年份升序、评分降序两个字段排序数据，返回标题、年份、评分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035" y="2732405"/>
            <a:ext cx="9204325" cy="39096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查询改进语法练习题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80085" y="2229485"/>
            <a:ext cx="1043622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按作者排序，然后返回“我最喜欢的出版社-作者是： 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{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出版社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}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# 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{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作者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}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”，作者变大写、按作者排序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2195" y="2946400"/>
            <a:ext cx="6520815" cy="37230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聚合统计函数</a:t>
            </a:r>
            <a:endParaRPr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聚合统计函数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2098675"/>
            <a:ext cx="10436225" cy="3784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sz="16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当数据很多的时候，聚合统计才能看到数据的规律</a:t>
            </a:r>
            <a:endParaRPr sz="16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查询全部的书籍数目、每个出版社的书籍数目</a:t>
            </a:r>
            <a:endParaRPr 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查询书籍最早的年份、每个出版社最早的出版年份</a:t>
            </a:r>
            <a:endParaRPr 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查询书籍最大的年份、每个出版社最大的出版年份</a:t>
            </a:r>
            <a:endParaRPr 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查询全部书籍评价数目的和、每个出版社评价数目的和</a:t>
            </a:r>
            <a:endParaRPr 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查询全部书籍平均评价数目、每个出版社平均评价数目</a:t>
            </a:r>
            <a:endParaRPr 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、全局统计；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、分组统计；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涉及函数：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count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min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max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sum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avg</a:t>
            </a:r>
            <a:endParaRPr lang="en-US" alt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分组语法：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group by</a:t>
            </a:r>
            <a:endParaRPr lang="en-US" alt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count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统计数目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count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统计数目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2098675"/>
            <a:ext cx="1043622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数据集，依然使用 豆瓣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编程 标签 排行榜书籍列表，共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885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本书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0570" y="2731135"/>
            <a:ext cx="10436225" cy="37534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所有的书籍数目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COUNT(*) FROM book;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出版社数目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COUNT(publisher) FROM book;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去除重复后的出版社数目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COUNT(DISTINCT publisher) FROM book;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去除重复后的年份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COUNT(DISTINCT pubdate) FROM book;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去除重复后的出版社和年份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COUNT(DISTINCT publisher, pubdate) FROM book;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先筛选，然后</a:t>
            </a:r>
            <a:r>
              <a:rPr lang="zh-CN"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统计数目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title FROM book WHERE title LIKE '%python%';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4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COUNT(*) FROM book WHERE title LIKE '%python%';</a:t>
            </a:r>
            <a:endParaRPr sz="14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服务器和客户端的安装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89150" y="2759075"/>
            <a:ext cx="2604135" cy="82800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客户端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6581775" y="2759075"/>
            <a:ext cx="2604135" cy="82800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接箭头连接符 3"/>
          <p:cNvCxnSpPr>
            <a:stCxn id="3" idx="3"/>
            <a:endCxn id="2" idx="1"/>
          </p:cNvCxnSpPr>
          <p:nvPr/>
        </p:nvCxnSpPr>
        <p:spPr>
          <a:xfrm>
            <a:off x="4693285" y="3173095"/>
            <a:ext cx="188849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90490" y="246634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访问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2089150" y="4162425"/>
            <a:ext cx="63633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bg1"/>
                </a:solidFill>
              </a:rPr>
              <a:t>任何一个均可：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免费：</a:t>
            </a:r>
            <a:r>
              <a:rPr lang="en-US" altLang="zh-CN" b="1">
                <a:solidFill>
                  <a:schemeClr val="bg1"/>
                </a:solidFill>
              </a:rPr>
              <a:t>MySQL</a:t>
            </a:r>
            <a:r>
              <a:rPr lang="zh-CN" altLang="en-US" b="1">
                <a:solidFill>
                  <a:schemeClr val="bg1"/>
                </a:solidFill>
              </a:rPr>
              <a:t>命令行（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或者</a:t>
            </a:r>
            <a:r>
              <a:rPr lang="en-US" altLang="zh-CN" b="1">
                <a:solidFill>
                  <a:schemeClr val="bg1"/>
                </a:solidFill>
              </a:rPr>
              <a:t>mac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FFFF00"/>
                </a:solidFill>
              </a:rPr>
              <a:t>免费：</a:t>
            </a:r>
            <a:r>
              <a:rPr lang="en-US" altLang="zh-CN" b="1">
                <a:solidFill>
                  <a:srgbClr val="FFFF00"/>
                </a:solidFill>
              </a:rPr>
              <a:t>MySQL Workbench</a:t>
            </a:r>
            <a:r>
              <a:rPr lang="zh-CN" altLang="en-US" b="1">
                <a:solidFill>
                  <a:srgbClr val="FFFF00"/>
                </a:solidFill>
              </a:rPr>
              <a:t>软件（</a:t>
            </a:r>
            <a:r>
              <a:rPr lang="en-US" altLang="zh-CN" b="1">
                <a:solidFill>
                  <a:srgbClr val="FFFF00"/>
                </a:solidFill>
              </a:rPr>
              <a:t>windows</a:t>
            </a:r>
            <a:r>
              <a:rPr lang="zh-CN" altLang="en-US" b="1">
                <a:solidFill>
                  <a:srgbClr val="FFFF00"/>
                </a:solidFill>
              </a:rPr>
              <a:t>或者</a:t>
            </a:r>
            <a:r>
              <a:rPr lang="en-US" altLang="zh-CN" b="1">
                <a:solidFill>
                  <a:srgbClr val="FFFF00"/>
                </a:solidFill>
              </a:rPr>
              <a:t>mac</a:t>
            </a:r>
            <a:r>
              <a:rPr lang="zh-CN" altLang="en-US" b="1">
                <a:solidFill>
                  <a:srgbClr val="FFFF00"/>
                </a:solidFill>
              </a:rPr>
              <a:t>）</a:t>
            </a:r>
            <a:endParaRPr lang="zh-CN" altLang="en-US" b="1">
              <a:solidFill>
                <a:srgbClr val="FFFF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付费：</a:t>
            </a:r>
            <a:r>
              <a:rPr lang="en-US" altLang="zh-CN" b="1">
                <a:solidFill>
                  <a:schemeClr val="bg1"/>
                </a:solidFill>
              </a:rPr>
              <a:t>Pycharm</a:t>
            </a:r>
            <a:r>
              <a:rPr lang="zh-CN" altLang="en-US" b="1">
                <a:solidFill>
                  <a:schemeClr val="bg1"/>
                </a:solidFill>
              </a:rPr>
              <a:t>专业版的数据库插件（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或者</a:t>
            </a:r>
            <a:r>
              <a:rPr lang="en-US" altLang="zh-CN" b="1">
                <a:solidFill>
                  <a:schemeClr val="bg1"/>
                </a:solidFill>
              </a:rPr>
              <a:t>mac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付费：</a:t>
            </a:r>
            <a:r>
              <a:rPr lang="en-US" altLang="zh-CN" b="1">
                <a:solidFill>
                  <a:schemeClr val="bg1"/>
                </a:solidFill>
              </a:rPr>
              <a:t>Sqlyog</a:t>
            </a:r>
            <a:r>
              <a:rPr lang="zh-CN" altLang="en-US" b="1">
                <a:solidFill>
                  <a:schemeClr val="bg1"/>
                </a:solidFill>
              </a:rPr>
              <a:t>客户端（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免费：</a:t>
            </a:r>
            <a:r>
              <a:rPr lang="en-US" altLang="zh-CN" b="1">
                <a:solidFill>
                  <a:schemeClr val="bg1"/>
                </a:solidFill>
              </a:rPr>
              <a:t>phpmyadmin</a:t>
            </a:r>
            <a:r>
              <a:rPr lang="zh-CN" altLang="en-US" b="1">
                <a:solidFill>
                  <a:schemeClr val="bg1"/>
                </a:solidFill>
              </a:rPr>
              <a:t>网页（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或者</a:t>
            </a:r>
            <a:r>
              <a:rPr lang="en-US" altLang="zh-CN" b="1">
                <a:solidFill>
                  <a:schemeClr val="bg1"/>
                </a:solidFill>
              </a:rPr>
              <a:t>Mac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FFFF00"/>
                </a:solidFill>
              </a:rPr>
              <a:t>免费：</a:t>
            </a:r>
            <a:r>
              <a:rPr lang="en-US" altLang="zh-CN" b="1">
                <a:solidFill>
                  <a:srgbClr val="FFFF00"/>
                </a:solidFill>
              </a:rPr>
              <a:t>Python</a:t>
            </a:r>
            <a:r>
              <a:rPr lang="zh-CN" altLang="en-US" b="1">
                <a:solidFill>
                  <a:srgbClr val="FFFF00"/>
                </a:solidFill>
              </a:rPr>
              <a:t>代码访问</a:t>
            </a:r>
            <a:r>
              <a:rPr lang="en-US" altLang="zh-CN" b="1">
                <a:solidFill>
                  <a:srgbClr val="FFFF00"/>
                </a:solidFill>
              </a:rPr>
              <a:t>MYSQL</a:t>
            </a:r>
            <a:r>
              <a:rPr lang="zh-CN" altLang="en-US" b="1">
                <a:solidFill>
                  <a:srgbClr val="FFFF00"/>
                </a:solidFill>
              </a:rPr>
              <a:t>服务器（新增！）</a:t>
            </a:r>
            <a:endParaRPr lang="zh-CN" altLang="en-US" b="1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81775" y="1695450"/>
            <a:ext cx="42030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bg1"/>
                </a:solidFill>
              </a:rPr>
              <a:t>任何一个均可：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FFFF00"/>
                </a:solidFill>
                <a:sym typeface="+mn-ea"/>
              </a:rPr>
              <a:t>安装</a:t>
            </a:r>
            <a:r>
              <a:rPr lang="en-US" altLang="zh-CN" b="1">
                <a:solidFill>
                  <a:srgbClr val="FFFF00"/>
                </a:solidFill>
                <a:sym typeface="+mn-ea"/>
              </a:rPr>
              <a:t>Wamp</a:t>
            </a:r>
            <a:r>
              <a:rPr lang="zh-CN" altLang="en-US" b="1">
                <a:solidFill>
                  <a:srgbClr val="FFFF00"/>
                </a:solidFill>
                <a:sym typeface="+mn-ea"/>
              </a:rPr>
              <a:t>（</a:t>
            </a:r>
            <a:r>
              <a:rPr lang="en-US" altLang="zh-CN" b="1">
                <a:solidFill>
                  <a:srgbClr val="FFFF00"/>
                </a:solidFill>
                <a:sym typeface="+mn-ea"/>
              </a:rPr>
              <a:t>Windows</a:t>
            </a:r>
            <a:r>
              <a:rPr lang="zh-CN" altLang="en-US" b="1">
                <a:solidFill>
                  <a:srgbClr val="FFFF00"/>
                </a:solidFill>
                <a:sym typeface="+mn-ea"/>
              </a:rPr>
              <a:t>）</a:t>
            </a:r>
            <a:endParaRPr lang="zh-CN" altLang="en-US" b="1">
              <a:solidFill>
                <a:srgbClr val="FFFF00"/>
              </a:solidFill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安装官方</a:t>
            </a:r>
            <a:r>
              <a:rPr lang="en-US" altLang="zh-CN" b="1">
                <a:solidFill>
                  <a:schemeClr val="bg1"/>
                </a:solidFill>
              </a:rPr>
              <a:t>MySQL</a:t>
            </a:r>
            <a:r>
              <a:rPr lang="zh-CN" altLang="en-US" b="1">
                <a:solidFill>
                  <a:schemeClr val="bg1"/>
                </a:solidFill>
              </a:rPr>
              <a:t>（</a:t>
            </a:r>
            <a:r>
              <a:rPr lang="en-US" altLang="zh-CN" b="1">
                <a:solidFill>
                  <a:schemeClr val="bg1"/>
                </a:solidFill>
              </a:rPr>
              <a:t>Windows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en-US" altLang="zh-CN" b="1">
                <a:solidFill>
                  <a:schemeClr val="bg1"/>
                </a:solidFill>
              </a:rPr>
              <a:t>Mac</a:t>
            </a:r>
            <a:r>
              <a:rPr lang="zh-CN" altLang="en-US" b="1">
                <a:solidFill>
                  <a:schemeClr val="bg1"/>
                </a:solidFill>
              </a:rPr>
              <a:t>）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Groupby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分组统计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Groupby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分组统计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1412875"/>
            <a:ext cx="1043622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图示：怎样计算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计算每个出版社的图书数目？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endParaRPr lang="en-US" altLang="zh-CN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1525" y="309308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8045" y="309308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1525" y="364363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38045" y="364363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1525" y="419417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8045" y="419417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1525" y="474472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38045" y="474472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1525" y="529526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5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38045" y="529526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1525" y="584581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6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38045" y="584581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42790" y="254254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09310" y="254254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42790" y="309308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09310" y="309308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42790" y="364109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09310" y="364363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6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42790" y="453263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09310" y="453263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42790" y="542099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09310" y="542099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42790" y="597154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09310" y="597154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书籍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5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26170" y="376936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092690" y="376936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26170" y="431990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092690" y="4319905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26170" y="487045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chemeClr val="accent6">
                    <a:lumMod val="75000"/>
                  </a:schemeClr>
                </a:solidFill>
              </a:rPr>
              <a:t>出版社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092690" y="4870450"/>
            <a:ext cx="136652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0" name="直接箭头连接符 39"/>
          <p:cNvCxnSpPr>
            <a:stCxn id="5" idx="3"/>
            <a:endCxn id="16" idx="1"/>
          </p:cNvCxnSpPr>
          <p:nvPr/>
        </p:nvCxnSpPr>
        <p:spPr>
          <a:xfrm flipV="1">
            <a:off x="3504565" y="2818130"/>
            <a:ext cx="1038225" cy="5505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7" idx="3"/>
            <a:endCxn id="26" idx="1"/>
          </p:cNvCxnSpPr>
          <p:nvPr/>
        </p:nvCxnSpPr>
        <p:spPr>
          <a:xfrm>
            <a:off x="3504565" y="3919220"/>
            <a:ext cx="1038225" cy="889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9" idx="3"/>
            <a:endCxn id="28" idx="1"/>
          </p:cNvCxnSpPr>
          <p:nvPr/>
        </p:nvCxnSpPr>
        <p:spPr>
          <a:xfrm>
            <a:off x="3504565" y="4469765"/>
            <a:ext cx="1038225" cy="12268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1" idx="3"/>
            <a:endCxn id="18" idx="1"/>
          </p:cNvCxnSpPr>
          <p:nvPr/>
        </p:nvCxnSpPr>
        <p:spPr>
          <a:xfrm flipV="1">
            <a:off x="3504565" y="3368675"/>
            <a:ext cx="1038225" cy="1651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3" idx="3"/>
            <a:endCxn id="30" idx="1"/>
          </p:cNvCxnSpPr>
          <p:nvPr/>
        </p:nvCxnSpPr>
        <p:spPr>
          <a:xfrm>
            <a:off x="3504565" y="5570855"/>
            <a:ext cx="1038225" cy="6762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5" idx="3"/>
            <a:endCxn id="24" idx="1"/>
          </p:cNvCxnSpPr>
          <p:nvPr/>
        </p:nvCxnSpPr>
        <p:spPr>
          <a:xfrm flipV="1">
            <a:off x="3504565" y="3916680"/>
            <a:ext cx="1038225" cy="22047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7414895" y="3299460"/>
            <a:ext cx="1125855" cy="670560"/>
          </a:xfrm>
          <a:prstGeom prst="straightConnector1">
            <a:avLst/>
          </a:prstGeom>
          <a:ln w="76200"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7371715" y="4605655"/>
            <a:ext cx="1220470" cy="198120"/>
          </a:xfrm>
          <a:prstGeom prst="straightConnector1">
            <a:avLst/>
          </a:prstGeom>
          <a:ln w="76200"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7388860" y="5164455"/>
            <a:ext cx="1228725" cy="807720"/>
          </a:xfrm>
          <a:prstGeom prst="straightConnector1">
            <a:avLst/>
          </a:prstGeom>
          <a:ln w="76200"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536065" y="241935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/>
              <a:t>原始数据</a:t>
            </a:r>
            <a:endParaRPr lang="zh-CN" altLang="en-US" sz="2000" b="1"/>
          </a:p>
        </p:txBody>
      </p:sp>
      <p:sp>
        <p:nvSpPr>
          <p:cNvPr id="50" name="文本框 49"/>
          <p:cNvSpPr txBox="1"/>
          <p:nvPr/>
        </p:nvSpPr>
        <p:spPr>
          <a:xfrm>
            <a:off x="4402455" y="2020570"/>
            <a:ext cx="3012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/>
              <a:t>group by</a:t>
            </a:r>
            <a:r>
              <a:rPr lang="zh-CN" altLang="en-US" sz="2000" b="1"/>
              <a:t>出版社分组数据</a:t>
            </a:r>
            <a:endParaRPr lang="zh-CN" altLang="en-US" sz="2000" b="1"/>
          </a:p>
        </p:txBody>
      </p:sp>
      <p:sp>
        <p:nvSpPr>
          <p:cNvPr id="51" name="文本框 50"/>
          <p:cNvSpPr txBox="1"/>
          <p:nvPr/>
        </p:nvSpPr>
        <p:spPr>
          <a:xfrm>
            <a:off x="8979535" y="309308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000" b="1"/>
              <a:t>统计后的最终数据</a:t>
            </a:r>
            <a:endParaRPr lang="zh-CN" sz="20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count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统计数目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2098675"/>
            <a:ext cx="1043622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数据集，依然使用 豆瓣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编程 标签 排行榜书籍列表，共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885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本书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0570" y="3091815"/>
            <a:ext cx="10436225" cy="2861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统计每个出版社的图书数目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publisher, COUNT(*) FROM book GROUP BY publisher;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每个出版社的每个年份的图书数目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publisher, pubdate, COUNT(*)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book GROUP BY publisher, pubdate;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-- groupby后的字段也可以拼接字符串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CONCAT('出版社 ', publisher, '有', COUNT(*), ' 本书出版') AS year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book GROUP BY publisher;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求最大值和最小值</a:t>
            </a:r>
            <a:endParaRPr 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求最大值和最小值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2098675"/>
            <a:ext cx="1043622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数据集，依然使用 豆瓣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编程 标签 排行榜书籍列表，共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885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本书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8190" y="2799715"/>
            <a:ext cx="10436225" cy="3692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最小的年份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MIN(pubdate)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最小的价格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MIN(price)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最小的评论数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MIN(comments)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最大的年份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MAX(pubdate)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最大的价格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MAX(price)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最大的评论数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MAX(comments)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子查询</a:t>
            </a:r>
            <a:endParaRPr 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查询最多评论的那本书</a:t>
            </a:r>
            <a:endParaRPr 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子查询</a:t>
            </a:r>
            <a:endParaRPr 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查询最多评论的那本书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2098675"/>
            <a:ext cx="1043622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问题：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max(comments)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可以查询出最大评分，这是哪本书？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8190" y="2799715"/>
            <a:ext cx="10436225" cy="3744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查询最多评论的这本书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* FROM book WHERE comments = (SELECT Max(comments) FROM book);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查询最大价格的这本书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title, price FROM book WHERE price = (SELECT Max(price) FROM book);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别用子查询和Max，先排序取limit 1更快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* FROM book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ORDER BY comments DESC LIMIT 1;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title, price FROM book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ORDER BY price DESC LIMIT 1;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62110" y="4786630"/>
            <a:ext cx="2468880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注意，子查询性能很差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分组后</a:t>
            </a:r>
            <a:endParaRPr 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最大值和最小值</a:t>
            </a:r>
            <a:endParaRPr 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分组后</a:t>
            </a:r>
            <a:endParaRPr 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最大值和最小值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0570" y="2112010"/>
            <a:ext cx="10436225" cy="4408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每个出版社每个年份的书籍最大价格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publisher , pubdate, MAX(price)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book GROUP BY publisher , pubdate;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每个出版社书籍的最高评分、最大评论、最大价格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publisher, Max(rating_nums), Max(comments), MAX(price)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book GROUP BY publisher;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结合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concat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实现分组后字符串合并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 CONCAT(publisher, ' ', pubdate) AS '出版社和年份',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 MAX(comments) AS '最多评论数'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book GROUP BY publisher, pubdate;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求和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sum</a:t>
            </a:r>
            <a:endParaRPr lang="en-US" alt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案例：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读取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Excel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存入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917065" y="1530350"/>
            <a:ext cx="7425055" cy="49650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案例介绍（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Excel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数据查看、启动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Jupyter 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环境）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读取待处理Excel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怎样链接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怎样执行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新建数据库和数据表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新增一条数据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删除一条数据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批量新增数据到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实现统计查询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读取MySQL存入Excel文件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求和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sum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0570" y="1965960"/>
            <a:ext cx="10436225" cy="4076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所有的评论数之和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SUM(comments)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所有的评分之和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SUM(rating_nums)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每个出版社的评论总数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publisher, Sum(comments)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book GROUP BY publisher;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每个出版社每个年份的评论总数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publisher, pubdate, Sum(comments)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book GROUP BY publisher, pubdate;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求平均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avg</a:t>
            </a:r>
            <a:endParaRPr lang="en-US" alt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求平均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avg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0570" y="1965960"/>
            <a:ext cx="10436225" cy="4076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所有的评论平均数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avg(comments)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所有的评分之平均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avg(rating_nums) FROM book;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每个出版社的评论平均数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publisher, avg(comments)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book GROUP BY publisher;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每个出版社每个年份的评论平均数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publisher, pubdate, avg(comments)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book GROUP BY publisher, pubdate;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聚合统计函数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聚合统计函数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0570" y="1965960"/>
            <a:ext cx="10436225" cy="423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求全部书籍的数量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21735" y="3078480"/>
            <a:ext cx="3219450" cy="1457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聚合统计函数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0570" y="1965960"/>
            <a:ext cx="10436225" cy="423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求每个年份的书籍数目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3540" y="2942590"/>
            <a:ext cx="4248150" cy="3505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聚合统计函数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0570" y="1965960"/>
            <a:ext cx="10436225" cy="423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求每个出版社、每个年份的平均价格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240" y="2680970"/>
            <a:ext cx="9010650" cy="3524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聚合统计函数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0570" y="1965960"/>
            <a:ext cx="10436225" cy="423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求每个出版社的最高评分、最低评分、最高价格、最低价格、最多评论、最低评论</a:t>
            </a:r>
            <a:endParaRPr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70" y="2861310"/>
            <a:ext cx="9909810" cy="2787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datatypes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基础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数据类型不只是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varchar</a:t>
            </a:r>
            <a:endParaRPr lang="en-US" altLang="zh-CN" sz="4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datatypes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基础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579880" y="2017395"/>
          <a:ext cx="85324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数字类型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字符串类型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日期和时间类型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>
                          <a:solidFill>
                            <a:schemeClr val="accent4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endParaRPr lang="en-US" altLang="zh-CN" sz="2400">
                        <a:solidFill>
                          <a:schemeClr val="accent4"/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TINYINT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SMALLINT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MEDIUMINT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BIGINT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endParaRPr lang="en-US" altLang="zh-CN" sz="2400" b="1">
                        <a:solidFill>
                          <a:schemeClr val="accent6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DOUBLE</a:t>
                      </a:r>
                      <a:endParaRPr lang="en-US" altLang="zh-CN" sz="2400" b="1">
                        <a:solidFill>
                          <a:schemeClr val="accent6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DECIMAL</a:t>
                      </a:r>
                      <a:endParaRPr lang="en-US" altLang="zh-CN" sz="2400" b="1">
                        <a:solidFill>
                          <a:schemeClr val="accent6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CHAR</a:t>
                      </a:r>
                      <a:endParaRPr lang="zh-CN" altLang="en-US" sz="2400" b="1">
                        <a:solidFill>
                          <a:schemeClr val="accent6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VARCHAR</a:t>
                      </a:r>
                      <a:endParaRPr lang="zh-CN" altLang="en-US" sz="2400" b="1">
                        <a:solidFill>
                          <a:schemeClr val="accent6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TINYBLOB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TINYTEXT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BLOB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MEDIUMBLOB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MEDIUMTEXT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LONGBLOB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LONGTEXT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DATE</a:t>
                      </a:r>
                      <a:endParaRPr lang="zh-CN" altLang="en-US" sz="2400" b="1">
                        <a:solidFill>
                          <a:schemeClr val="accent6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</a:t>
                      </a:r>
                      <a:endParaRPr lang="zh-CN" altLang="en-US" sz="2400" b="1">
                        <a:solidFill>
                          <a:schemeClr val="accent6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YEAR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DATETIME</a:t>
                      </a:r>
                      <a:endParaRPr lang="zh-CN" altLang="en-US" sz="2400" b="1">
                        <a:solidFill>
                          <a:schemeClr val="accent6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TIMESTAMP</a:t>
                      </a:r>
                      <a:endParaRPr lang="zh-CN" altLang="en-US" sz="2400" b="1">
                        <a:solidFill>
                          <a:schemeClr val="accent6">
                            <a:lumMod val="75000"/>
                          </a:schemeClr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79880" y="1530985"/>
            <a:ext cx="571500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accent6">
                    <a:lumMod val="75000"/>
                  </a:schemeClr>
                </a:solidFill>
              </a:rPr>
              <a:t>数据类型不只是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</a:rPr>
              <a:t>和</a:t>
            </a:r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VARCHAR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</a:rPr>
              <a:t>，还有其他的重要类型</a:t>
            </a:r>
            <a:endParaRPr lang="zh-CN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的数据库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database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0570" y="2007235"/>
            <a:ext cx="10443845" cy="28613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使用数据库的流程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创建数据库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创建数据库表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装载数据到数据库表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以各种方法从表中检索数据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varchar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的区别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varchar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的区别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8190" y="1652270"/>
            <a:ext cx="10436225" cy="2084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相比于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varchar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，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char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是固定长度的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适用于性别、是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/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否等长度固定的数据、不适用于标题等不固定长度的字段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长度只能是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0~255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超出长度会被截断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或者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报错（strict SQL mode）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不足长度，存储时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MySQL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用空白填充，查询时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MySQL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做到空白被去除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优点：对于固定长度存储，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char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的速度更快（节省空间和时间）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132840" y="3975735"/>
          <a:ext cx="7778750" cy="2260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55750"/>
                <a:gridCol w="1555750"/>
                <a:gridCol w="1555750"/>
                <a:gridCol w="1555750"/>
                <a:gridCol w="1555750"/>
              </a:tblGrid>
              <a:tr h="7378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Value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CHAR(4)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Storage Required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VARCHAR(4)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Storage Required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340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    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4 bytes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1 byte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340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'ab'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'ab  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4 bytes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'ab'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3 bytes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333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'abcd'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'abcd'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4 bytes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'abcd'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5 bytes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5213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'abcdefgh'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'abcd'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4 bytes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'abcd'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5 bytes</a:t>
                      </a:r>
                      <a:endParaRPr lang="en-US" altLang="en-US" sz="180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charset="0"/>
                        <a:cs typeface="Consolas" panose="020B060902020403020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32840" y="6362700"/>
            <a:ext cx="8392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https://dev.mysql.com/doc/refman/5.7/en/char.html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045575" y="470408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VARCHAR值存储为 1 字节或 2 字节长度前缀加上数据（不足</a:t>
            </a:r>
            <a:r>
              <a:rPr lang="en-US" altLang="zh-CN"/>
              <a:t>255</a:t>
            </a:r>
            <a:r>
              <a:rPr lang="zh-CN" altLang="en-US"/>
              <a:t>用</a:t>
            </a:r>
            <a:r>
              <a:rPr lang="en-US" altLang="zh-CN"/>
              <a:t>1</a:t>
            </a:r>
            <a:r>
              <a:rPr lang="zh-CN" altLang="en-US"/>
              <a:t>个字节，超出</a:t>
            </a:r>
            <a:r>
              <a:rPr lang="en-US" altLang="zh-CN"/>
              <a:t>255</a:t>
            </a:r>
            <a:r>
              <a:rPr lang="zh-CN" altLang="en-US"/>
              <a:t>用</a:t>
            </a:r>
            <a:r>
              <a:rPr lang="en-US" altLang="zh-CN"/>
              <a:t>2</a:t>
            </a:r>
            <a:r>
              <a:rPr lang="zh-CN" altLang="en-US"/>
              <a:t>个）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varchar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的区别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8190" y="1652270"/>
            <a:ext cx="10436225" cy="4810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create database if not exists datatypes_db;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use datatypes_db;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默认是strict模式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@@SESSION.sql_mode;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drop table if exists python_lib;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create table python_lib(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category char(6), name varchar(8)) default char set utf8mb4;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正常insert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insert into python_lib(category, name) values('web', 'flask');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insert into python_lib(category, name) values('spider', 'selenium');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char长度超出，报错Data too long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insert into python_lib(category, name) values('data analysis', 'numpy');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varchar长度超出，报错Data too long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insert into python_lib(category, name) values('spider', 'beautiful soup');</a:t>
            </a:r>
            <a:endParaRPr sz="160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decimal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小数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存储价格，工资，账户余额等高精度数值</a:t>
            </a:r>
            <a:endParaRPr lang="zh-CN" altLang="en-US" sz="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decimal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小数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61540" y="2494280"/>
            <a:ext cx="45415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Consolas" panose="020B0609020204030204" charset="0"/>
                <a:cs typeface="Consolas" panose="020B0609020204030204" charset="0"/>
              </a:rPr>
              <a:t>decimal(5, 2)</a:t>
            </a:r>
            <a:endParaRPr lang="en-US" altLang="zh-CN" sz="48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34535" y="1411605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Consolas" panose="020B0609020204030204" charset="0"/>
              </a:rPr>
              <a:t>所有数字的数目</a:t>
            </a:r>
            <a:endParaRPr lang="zh-CN" altLang="en-US" sz="3600">
              <a:latin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8800" y="3924935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Consolas" panose="020B0609020204030204" charset="0"/>
              </a:rPr>
              <a:t>小数点后面的数字位数</a:t>
            </a:r>
            <a:endParaRPr lang="en-US" altLang="zh-CN" sz="3600">
              <a:latin typeface="Consolas" panose="020B060902020403020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6151245" y="3208020"/>
            <a:ext cx="490220" cy="7042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2"/>
          </p:cNvCxnSpPr>
          <p:nvPr/>
        </p:nvCxnSpPr>
        <p:spPr>
          <a:xfrm flipH="1">
            <a:off x="5197475" y="2056765"/>
            <a:ext cx="1028700" cy="5410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75255" y="5354320"/>
            <a:ext cx="21945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Consolas" panose="020B0609020204030204" charset="0"/>
                <a:cs typeface="Consolas" panose="020B0609020204030204" charset="0"/>
              </a:rPr>
              <a:t>999.99</a:t>
            </a:r>
            <a:endParaRPr lang="en-US" altLang="zh-CN" sz="48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984250" y="2894330"/>
            <a:ext cx="1051560" cy="2603500"/>
          </a:xfrm>
          <a:custGeom>
            <a:avLst/>
            <a:gdLst>
              <a:gd name="connisteX0" fmla="*/ 947772 w 1051277"/>
              <a:gd name="connsiteY0" fmla="*/ 0 h 2603500"/>
              <a:gd name="connisteX1" fmla="*/ 862047 w 1051277"/>
              <a:gd name="connsiteY1" fmla="*/ 17145 h 2603500"/>
              <a:gd name="connisteX2" fmla="*/ 715997 w 1051277"/>
              <a:gd name="connsiteY2" fmla="*/ 85725 h 2603500"/>
              <a:gd name="connisteX3" fmla="*/ 646782 w 1051277"/>
              <a:gd name="connsiteY3" fmla="*/ 137160 h 2603500"/>
              <a:gd name="connisteX4" fmla="*/ 569947 w 1051277"/>
              <a:gd name="connsiteY4" fmla="*/ 197485 h 2603500"/>
              <a:gd name="connisteX5" fmla="*/ 492477 w 1051277"/>
              <a:gd name="connsiteY5" fmla="*/ 257810 h 2603500"/>
              <a:gd name="connisteX6" fmla="*/ 423897 w 1051277"/>
              <a:gd name="connsiteY6" fmla="*/ 326390 h 2603500"/>
              <a:gd name="connisteX7" fmla="*/ 346427 w 1051277"/>
              <a:gd name="connsiteY7" fmla="*/ 377825 h 2603500"/>
              <a:gd name="connisteX8" fmla="*/ 294992 w 1051277"/>
              <a:gd name="connsiteY8" fmla="*/ 455295 h 2603500"/>
              <a:gd name="connisteX9" fmla="*/ 225777 w 1051277"/>
              <a:gd name="connsiteY9" fmla="*/ 541020 h 2603500"/>
              <a:gd name="connisteX10" fmla="*/ 166087 w 1051277"/>
              <a:gd name="connsiteY10" fmla="*/ 609600 h 2603500"/>
              <a:gd name="connisteX11" fmla="*/ 122907 w 1051277"/>
              <a:gd name="connsiteY11" fmla="*/ 678815 h 2603500"/>
              <a:gd name="connisteX12" fmla="*/ 71472 w 1051277"/>
              <a:gd name="connsiteY12" fmla="*/ 781685 h 2603500"/>
              <a:gd name="connisteX13" fmla="*/ 28292 w 1051277"/>
              <a:gd name="connsiteY13" fmla="*/ 867410 h 2603500"/>
              <a:gd name="connisteX14" fmla="*/ 28292 w 1051277"/>
              <a:gd name="connsiteY14" fmla="*/ 944880 h 2603500"/>
              <a:gd name="connisteX15" fmla="*/ 2257 w 1051277"/>
              <a:gd name="connsiteY15" fmla="*/ 1014095 h 2603500"/>
              <a:gd name="connisteX16" fmla="*/ 2257 w 1051277"/>
              <a:gd name="connsiteY16" fmla="*/ 1082675 h 2603500"/>
              <a:gd name="connisteX17" fmla="*/ 2257 w 1051277"/>
              <a:gd name="connsiteY17" fmla="*/ 1168400 h 2603500"/>
              <a:gd name="connisteX18" fmla="*/ 2257 w 1051277"/>
              <a:gd name="connsiteY18" fmla="*/ 1236980 h 2603500"/>
              <a:gd name="connisteX19" fmla="*/ 2257 w 1051277"/>
              <a:gd name="connsiteY19" fmla="*/ 1306195 h 2603500"/>
              <a:gd name="connisteX20" fmla="*/ 2257 w 1051277"/>
              <a:gd name="connsiteY20" fmla="*/ 1400810 h 2603500"/>
              <a:gd name="connisteX21" fmla="*/ 28292 w 1051277"/>
              <a:gd name="connsiteY21" fmla="*/ 1486535 h 2603500"/>
              <a:gd name="connisteX22" fmla="*/ 62582 w 1051277"/>
              <a:gd name="connsiteY22" fmla="*/ 1564005 h 2603500"/>
              <a:gd name="connisteX23" fmla="*/ 114017 w 1051277"/>
              <a:gd name="connsiteY23" fmla="*/ 1641475 h 2603500"/>
              <a:gd name="connisteX24" fmla="*/ 166087 w 1051277"/>
              <a:gd name="connsiteY24" fmla="*/ 1710055 h 2603500"/>
              <a:gd name="connisteX25" fmla="*/ 251812 w 1051277"/>
              <a:gd name="connsiteY25" fmla="*/ 1795780 h 2603500"/>
              <a:gd name="connisteX26" fmla="*/ 346427 w 1051277"/>
              <a:gd name="connsiteY26" fmla="*/ 1873250 h 2603500"/>
              <a:gd name="connisteX27" fmla="*/ 423897 w 1051277"/>
              <a:gd name="connsiteY27" fmla="*/ 1924685 h 2603500"/>
              <a:gd name="connisteX28" fmla="*/ 492477 w 1051277"/>
              <a:gd name="connsiteY28" fmla="*/ 1985010 h 2603500"/>
              <a:gd name="connisteX29" fmla="*/ 561057 w 1051277"/>
              <a:gd name="connsiteY29" fmla="*/ 2028190 h 2603500"/>
              <a:gd name="connisteX30" fmla="*/ 638527 w 1051277"/>
              <a:gd name="connsiteY30" fmla="*/ 2087880 h 2603500"/>
              <a:gd name="connisteX31" fmla="*/ 715997 w 1051277"/>
              <a:gd name="connsiteY31" fmla="*/ 2148205 h 2603500"/>
              <a:gd name="connisteX32" fmla="*/ 793467 w 1051277"/>
              <a:gd name="connsiteY32" fmla="*/ 2225675 h 2603500"/>
              <a:gd name="connisteX33" fmla="*/ 870302 w 1051277"/>
              <a:gd name="connsiteY33" fmla="*/ 2303145 h 2603500"/>
              <a:gd name="connisteX34" fmla="*/ 922372 w 1051277"/>
              <a:gd name="connsiteY34" fmla="*/ 2379980 h 2603500"/>
              <a:gd name="connisteX35" fmla="*/ 973807 w 1051277"/>
              <a:gd name="connsiteY35" fmla="*/ 2457450 h 2603500"/>
              <a:gd name="connisteX36" fmla="*/ 1016352 w 1051277"/>
              <a:gd name="connsiteY36" fmla="*/ 2526665 h 2603500"/>
              <a:gd name="connisteX37" fmla="*/ 1051277 w 1051277"/>
              <a:gd name="connsiteY37" fmla="*/ 2603500 h 2603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</a:cxnLst>
            <a:rect l="l" t="t" r="r" b="b"/>
            <a:pathLst>
              <a:path w="1051278" h="2603500">
                <a:moveTo>
                  <a:pt x="947773" y="0"/>
                </a:moveTo>
                <a:cubicBezTo>
                  <a:pt x="933803" y="1905"/>
                  <a:pt x="908403" y="0"/>
                  <a:pt x="862048" y="17145"/>
                </a:cubicBezTo>
                <a:cubicBezTo>
                  <a:pt x="815693" y="34290"/>
                  <a:pt x="759178" y="61595"/>
                  <a:pt x="715998" y="85725"/>
                </a:cubicBezTo>
                <a:cubicBezTo>
                  <a:pt x="672818" y="109855"/>
                  <a:pt x="675993" y="114935"/>
                  <a:pt x="646783" y="137160"/>
                </a:cubicBezTo>
                <a:cubicBezTo>
                  <a:pt x="617573" y="159385"/>
                  <a:pt x="601063" y="173355"/>
                  <a:pt x="569948" y="197485"/>
                </a:cubicBezTo>
                <a:cubicBezTo>
                  <a:pt x="538833" y="221615"/>
                  <a:pt x="521688" y="231775"/>
                  <a:pt x="492478" y="257810"/>
                </a:cubicBezTo>
                <a:cubicBezTo>
                  <a:pt x="463268" y="283845"/>
                  <a:pt x="453108" y="302260"/>
                  <a:pt x="423898" y="326390"/>
                </a:cubicBezTo>
                <a:cubicBezTo>
                  <a:pt x="394688" y="350520"/>
                  <a:pt x="372463" y="351790"/>
                  <a:pt x="346428" y="377825"/>
                </a:cubicBezTo>
                <a:cubicBezTo>
                  <a:pt x="320393" y="403860"/>
                  <a:pt x="319123" y="422910"/>
                  <a:pt x="294993" y="455295"/>
                </a:cubicBezTo>
                <a:cubicBezTo>
                  <a:pt x="270863" y="487680"/>
                  <a:pt x="251813" y="509905"/>
                  <a:pt x="225778" y="541020"/>
                </a:cubicBezTo>
                <a:cubicBezTo>
                  <a:pt x="199743" y="572135"/>
                  <a:pt x="186408" y="582295"/>
                  <a:pt x="166088" y="609600"/>
                </a:cubicBezTo>
                <a:cubicBezTo>
                  <a:pt x="145768" y="636905"/>
                  <a:pt x="141958" y="644525"/>
                  <a:pt x="122908" y="678815"/>
                </a:cubicBezTo>
                <a:cubicBezTo>
                  <a:pt x="103858" y="713105"/>
                  <a:pt x="90523" y="744220"/>
                  <a:pt x="71473" y="781685"/>
                </a:cubicBezTo>
                <a:cubicBezTo>
                  <a:pt x="52423" y="819150"/>
                  <a:pt x="37183" y="835025"/>
                  <a:pt x="28293" y="867410"/>
                </a:cubicBezTo>
                <a:cubicBezTo>
                  <a:pt x="19403" y="899795"/>
                  <a:pt x="33373" y="915670"/>
                  <a:pt x="28293" y="944880"/>
                </a:cubicBezTo>
                <a:cubicBezTo>
                  <a:pt x="23213" y="974090"/>
                  <a:pt x="7338" y="986790"/>
                  <a:pt x="2258" y="1014095"/>
                </a:cubicBezTo>
                <a:cubicBezTo>
                  <a:pt x="-2822" y="1041400"/>
                  <a:pt x="2258" y="1051560"/>
                  <a:pt x="2258" y="1082675"/>
                </a:cubicBezTo>
                <a:cubicBezTo>
                  <a:pt x="2258" y="1113790"/>
                  <a:pt x="2258" y="1137285"/>
                  <a:pt x="2258" y="1168400"/>
                </a:cubicBezTo>
                <a:cubicBezTo>
                  <a:pt x="2258" y="1199515"/>
                  <a:pt x="2258" y="1209675"/>
                  <a:pt x="2258" y="1236980"/>
                </a:cubicBezTo>
                <a:cubicBezTo>
                  <a:pt x="2258" y="1264285"/>
                  <a:pt x="2258" y="1273175"/>
                  <a:pt x="2258" y="1306195"/>
                </a:cubicBezTo>
                <a:cubicBezTo>
                  <a:pt x="2258" y="1339215"/>
                  <a:pt x="-2822" y="1364615"/>
                  <a:pt x="2258" y="1400810"/>
                </a:cubicBezTo>
                <a:cubicBezTo>
                  <a:pt x="7338" y="1437005"/>
                  <a:pt x="16228" y="1454150"/>
                  <a:pt x="28293" y="1486535"/>
                </a:cubicBezTo>
                <a:cubicBezTo>
                  <a:pt x="40358" y="1518920"/>
                  <a:pt x="45438" y="1532890"/>
                  <a:pt x="62583" y="1564005"/>
                </a:cubicBezTo>
                <a:cubicBezTo>
                  <a:pt x="79728" y="1595120"/>
                  <a:pt x="93063" y="1612265"/>
                  <a:pt x="114018" y="1641475"/>
                </a:cubicBezTo>
                <a:cubicBezTo>
                  <a:pt x="134973" y="1670685"/>
                  <a:pt x="138783" y="1678940"/>
                  <a:pt x="166088" y="1710055"/>
                </a:cubicBezTo>
                <a:cubicBezTo>
                  <a:pt x="193393" y="1741170"/>
                  <a:pt x="215618" y="1763395"/>
                  <a:pt x="251813" y="1795780"/>
                </a:cubicBezTo>
                <a:cubicBezTo>
                  <a:pt x="288008" y="1828165"/>
                  <a:pt x="312138" y="1847215"/>
                  <a:pt x="346428" y="1873250"/>
                </a:cubicBezTo>
                <a:cubicBezTo>
                  <a:pt x="380718" y="1899285"/>
                  <a:pt x="394688" y="1902460"/>
                  <a:pt x="423898" y="1924685"/>
                </a:cubicBezTo>
                <a:cubicBezTo>
                  <a:pt x="453108" y="1946910"/>
                  <a:pt x="465173" y="1964055"/>
                  <a:pt x="492478" y="1985010"/>
                </a:cubicBezTo>
                <a:cubicBezTo>
                  <a:pt x="519783" y="2005965"/>
                  <a:pt x="531848" y="2007870"/>
                  <a:pt x="561058" y="2028190"/>
                </a:cubicBezTo>
                <a:cubicBezTo>
                  <a:pt x="590268" y="2048510"/>
                  <a:pt x="607413" y="2063750"/>
                  <a:pt x="638528" y="2087880"/>
                </a:cubicBezTo>
                <a:cubicBezTo>
                  <a:pt x="669643" y="2112010"/>
                  <a:pt x="684883" y="2120900"/>
                  <a:pt x="715998" y="2148205"/>
                </a:cubicBezTo>
                <a:cubicBezTo>
                  <a:pt x="747113" y="2175510"/>
                  <a:pt x="762353" y="2194560"/>
                  <a:pt x="793468" y="2225675"/>
                </a:cubicBezTo>
                <a:cubicBezTo>
                  <a:pt x="824583" y="2256790"/>
                  <a:pt x="844268" y="2272030"/>
                  <a:pt x="870303" y="2303145"/>
                </a:cubicBezTo>
                <a:cubicBezTo>
                  <a:pt x="896338" y="2334260"/>
                  <a:pt x="901418" y="2348865"/>
                  <a:pt x="922373" y="2379980"/>
                </a:cubicBezTo>
                <a:cubicBezTo>
                  <a:pt x="943328" y="2411095"/>
                  <a:pt x="954758" y="2428240"/>
                  <a:pt x="973808" y="2457450"/>
                </a:cubicBezTo>
                <a:cubicBezTo>
                  <a:pt x="992858" y="2486660"/>
                  <a:pt x="1001113" y="2497455"/>
                  <a:pt x="1016353" y="2526665"/>
                </a:cubicBezTo>
                <a:cubicBezTo>
                  <a:pt x="1031593" y="2555875"/>
                  <a:pt x="1044928" y="2589530"/>
                  <a:pt x="1051278" y="26035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814195" y="5027295"/>
            <a:ext cx="429895" cy="611505"/>
          </a:xfrm>
          <a:custGeom>
            <a:avLst/>
            <a:gdLst>
              <a:gd name="connisteX0" fmla="*/ 352425 w 429884"/>
              <a:gd name="connsiteY0" fmla="*/ 0 h 611546"/>
              <a:gd name="connisteX1" fmla="*/ 352425 w 429884"/>
              <a:gd name="connsiteY1" fmla="*/ 68580 h 611546"/>
              <a:gd name="connisteX2" fmla="*/ 352425 w 429884"/>
              <a:gd name="connsiteY2" fmla="*/ 146050 h 611546"/>
              <a:gd name="connisteX3" fmla="*/ 377825 w 429884"/>
              <a:gd name="connsiteY3" fmla="*/ 257810 h 611546"/>
              <a:gd name="connisteX4" fmla="*/ 386715 w 429884"/>
              <a:gd name="connsiteY4" fmla="*/ 360680 h 611546"/>
              <a:gd name="connisteX5" fmla="*/ 394970 w 429884"/>
              <a:gd name="connsiteY5" fmla="*/ 429895 h 611546"/>
              <a:gd name="connisteX6" fmla="*/ 421005 w 429884"/>
              <a:gd name="connsiteY6" fmla="*/ 532765 h 611546"/>
              <a:gd name="connisteX7" fmla="*/ 421005 w 429884"/>
              <a:gd name="connsiteY7" fmla="*/ 601345 h 611546"/>
              <a:gd name="connisteX8" fmla="*/ 335280 w 429884"/>
              <a:gd name="connsiteY8" fmla="*/ 610235 h 611546"/>
              <a:gd name="connisteX9" fmla="*/ 240665 w 429884"/>
              <a:gd name="connsiteY9" fmla="*/ 601345 h 611546"/>
              <a:gd name="connisteX10" fmla="*/ 154305 w 429884"/>
              <a:gd name="connsiteY10" fmla="*/ 575945 h 611546"/>
              <a:gd name="connisteX11" fmla="*/ 77470 w 429884"/>
              <a:gd name="connsiteY11" fmla="*/ 558800 h 611546"/>
              <a:gd name="connisteX12" fmla="*/ 0 w 429884"/>
              <a:gd name="connsiteY12" fmla="*/ 532765 h 61154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29884" h="611547">
                <a:moveTo>
                  <a:pt x="352425" y="0"/>
                </a:moveTo>
                <a:cubicBezTo>
                  <a:pt x="352425" y="12065"/>
                  <a:pt x="352425" y="39370"/>
                  <a:pt x="352425" y="68580"/>
                </a:cubicBezTo>
                <a:cubicBezTo>
                  <a:pt x="352425" y="97790"/>
                  <a:pt x="347345" y="107950"/>
                  <a:pt x="352425" y="146050"/>
                </a:cubicBezTo>
                <a:cubicBezTo>
                  <a:pt x="357505" y="184150"/>
                  <a:pt x="370840" y="214630"/>
                  <a:pt x="377825" y="257810"/>
                </a:cubicBezTo>
                <a:cubicBezTo>
                  <a:pt x="384810" y="300990"/>
                  <a:pt x="383540" y="326390"/>
                  <a:pt x="386715" y="360680"/>
                </a:cubicBezTo>
                <a:cubicBezTo>
                  <a:pt x="389890" y="394970"/>
                  <a:pt x="387985" y="395605"/>
                  <a:pt x="394970" y="429895"/>
                </a:cubicBezTo>
                <a:cubicBezTo>
                  <a:pt x="401955" y="464185"/>
                  <a:pt x="415925" y="498475"/>
                  <a:pt x="421005" y="532765"/>
                </a:cubicBezTo>
                <a:cubicBezTo>
                  <a:pt x="426085" y="567055"/>
                  <a:pt x="438150" y="586105"/>
                  <a:pt x="421005" y="601345"/>
                </a:cubicBezTo>
                <a:cubicBezTo>
                  <a:pt x="403860" y="616585"/>
                  <a:pt x="371475" y="610235"/>
                  <a:pt x="335280" y="610235"/>
                </a:cubicBezTo>
                <a:cubicBezTo>
                  <a:pt x="299085" y="610235"/>
                  <a:pt x="276860" y="608330"/>
                  <a:pt x="240665" y="601345"/>
                </a:cubicBezTo>
                <a:cubicBezTo>
                  <a:pt x="204470" y="594360"/>
                  <a:pt x="186690" y="584200"/>
                  <a:pt x="154305" y="575945"/>
                </a:cubicBezTo>
                <a:cubicBezTo>
                  <a:pt x="121920" y="567690"/>
                  <a:pt x="108585" y="567690"/>
                  <a:pt x="77470" y="558800"/>
                </a:cubicBezTo>
                <a:cubicBezTo>
                  <a:pt x="46355" y="549910"/>
                  <a:pt x="13970" y="537845"/>
                  <a:pt x="0" y="53276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 rot="5400000">
            <a:off x="3680460" y="4259580"/>
            <a:ext cx="197485" cy="19932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900045" y="4507230"/>
            <a:ext cx="1874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Consolas" panose="020B0609020204030204" charset="0"/>
              </a:rPr>
              <a:t>总共</a:t>
            </a:r>
            <a:r>
              <a:rPr lang="en-US" altLang="zh-CN" sz="2400">
                <a:latin typeface="Consolas" panose="020B0609020204030204" charset="0"/>
              </a:rPr>
              <a:t>5</a:t>
            </a:r>
            <a:r>
              <a:rPr lang="zh-CN" altLang="en-US" sz="2400">
                <a:latin typeface="Consolas" panose="020B0609020204030204" charset="0"/>
              </a:rPr>
              <a:t>个数字</a:t>
            </a:r>
            <a:endParaRPr lang="zh-CN" altLang="en-US" sz="2400">
              <a:latin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8605" y="6256020"/>
            <a:ext cx="2788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>
                <a:latin typeface="Consolas" panose="020B0609020204030204" charset="0"/>
              </a:rPr>
              <a:t>小数点后有</a:t>
            </a:r>
            <a:r>
              <a:rPr lang="en-US" altLang="zh-CN" sz="2400">
                <a:latin typeface="Consolas" panose="020B0609020204030204" charset="0"/>
              </a:rPr>
              <a:t>2</a:t>
            </a:r>
            <a:r>
              <a:rPr lang="zh-CN" altLang="en-US" sz="2400">
                <a:latin typeface="Consolas" panose="020B0609020204030204" charset="0"/>
              </a:rPr>
              <a:t>个数字</a:t>
            </a:r>
            <a:endParaRPr lang="zh-CN" altLang="en-US" sz="2400">
              <a:latin typeface="Consolas" panose="020B0609020204030204" charset="0"/>
            </a:endParaRPr>
          </a:p>
        </p:txBody>
      </p:sp>
      <p:sp>
        <p:nvSpPr>
          <p:cNvPr id="18" name="左大括号 17"/>
          <p:cNvSpPr/>
          <p:nvPr/>
        </p:nvSpPr>
        <p:spPr>
          <a:xfrm rot="16200000">
            <a:off x="4328160" y="5808980"/>
            <a:ext cx="197485" cy="6965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670165" y="5354955"/>
            <a:ext cx="32365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https://dev.mysql.com/doc/refman/5.7/en/precision-math-decimal-characteristics.html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521700" y="802005"/>
            <a:ext cx="30384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Consolas" panose="020B0609020204030204" charset="0"/>
                <a:cs typeface="Consolas" panose="020B0609020204030204" charset="0"/>
              </a:rPr>
              <a:t>DECIMAL数据类型用于在数据库中存储精确的数值</a:t>
            </a:r>
            <a:endParaRPr lang="zh-CN" altLang="en-US" sz="2400">
              <a:latin typeface="Consolas" panose="020B0609020204030204" charset="0"/>
              <a:cs typeface="Consolas" panose="020B060902020403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decimal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小数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24560" y="1799590"/>
            <a:ext cx="9534525" cy="47999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use datatypes_db;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-- 小数最多2位、整数最多3位，总共最多5位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drop table if exists items;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CREATE TABLE items(price DECIMAL(5,2));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-- 正常插入数据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items(price) VALUES(7); 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items(price) VALUES(34.88);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-- 当数值在其取值范围之内，小数位多了，则四舍五入后直接截断多出的小数位。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items(price) VALUES(298.7897);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items(price) VALUES(1.7897);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-- 若数值在其取值范围之外，则直接报Out of range value错误。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items(price) VALUES(7987654);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items(price) VALUES(7988.787); 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float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double</a:t>
            </a:r>
            <a:endParaRPr lang="en-US" alt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表达小数，</a:t>
            </a: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decimal</a:t>
            </a: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的竞争者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float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double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24560" y="1602105"/>
            <a:ext cx="9534525" cy="17532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三者区别，非常的技术化：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MySQL 中使用浮点数和定点数来表示小数。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浮点类型有两种，分别是单精度浮点数（FLOAT）和双精度浮点数（DOUBLE）；定点类型只有一种，就是 DECIMAL。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DECIMAL 类型不同于 FLOAT 和 DOUBLE。DOUBLE 实际上是以字符串的形式存放的，相比于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Decimal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float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和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double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更节省存储空间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4560" y="3439160"/>
            <a:ext cx="9534525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在对精度要求比较高的时候（如银行货币、科学数据），使用 DECIMAL 的类型比较好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float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和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double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浮点数进行减法和比较运算时会有精度问题，所以在使用浮点数时需要注意，并尽量避免做浮点数比较。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高精度用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decimal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，否则，用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float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和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double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更加常见；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5710" y="4840605"/>
            <a:ext cx="5114925" cy="1895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42935" y="5603875"/>
            <a:ext cx="3166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Consolas" panose="020B0609020204030204" charset="0"/>
              </a:rPr>
              <a:t>double</a:t>
            </a:r>
            <a:r>
              <a:rPr lang="zh-CN" altLang="en-US">
                <a:latin typeface="Consolas" panose="020B0609020204030204" charset="0"/>
              </a:rPr>
              <a:t>比</a:t>
            </a:r>
            <a:r>
              <a:rPr lang="en-US" altLang="zh-CN">
                <a:latin typeface="Consolas" panose="020B0609020204030204" charset="0"/>
              </a:rPr>
              <a:t>float</a:t>
            </a:r>
            <a:r>
              <a:rPr lang="zh-CN" altLang="en-US">
                <a:latin typeface="Consolas" panose="020B0609020204030204" charset="0"/>
              </a:rPr>
              <a:t>表达范围更大</a:t>
            </a:r>
            <a:endParaRPr lang="zh-CN" altLang="en-US">
              <a:latin typeface="Consolas" panose="020B0609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0635" y="5452745"/>
            <a:ext cx="1451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latin typeface="Consolas" panose="020B0609020204030204" charset="0"/>
              </a:rPr>
              <a:t>大约</a:t>
            </a:r>
            <a:r>
              <a:rPr lang="en-US" altLang="zh-CN">
                <a:latin typeface="Consolas" panose="020B0609020204030204" charset="0"/>
              </a:rPr>
              <a:t>7</a:t>
            </a:r>
            <a:r>
              <a:rPr lang="zh-CN" altLang="en-US">
                <a:latin typeface="Consolas" panose="020B0609020204030204" charset="0"/>
              </a:rPr>
              <a:t>个数字</a:t>
            </a:r>
            <a:endParaRPr lang="zh-CN" altLang="en-US"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0635" y="5821045"/>
            <a:ext cx="1577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latin typeface="Consolas" panose="020B0609020204030204" charset="0"/>
              </a:rPr>
              <a:t>大约</a:t>
            </a:r>
            <a:r>
              <a:rPr lang="en-US" altLang="zh-CN">
                <a:latin typeface="Consolas" panose="020B0609020204030204" charset="0"/>
              </a:rPr>
              <a:t>15</a:t>
            </a:r>
            <a:r>
              <a:rPr lang="zh-CN" altLang="en-US">
                <a:latin typeface="Consolas" panose="020B0609020204030204" charset="0"/>
              </a:rPr>
              <a:t>个数字</a:t>
            </a:r>
            <a:endParaRPr lang="zh-CN" altLang="en-US">
              <a:latin typeface="Consolas" panose="020B060902020403020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float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double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1705" y="2306955"/>
            <a:ext cx="9534525" cy="34150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CREATE TABLE things (price FLOAT);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-- 正常插入数据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things(price) VALUES (88.45);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things(price) VALUES (8877.45);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-- 超出7位数字，会被截断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things(price) VALUES (8877665544.45);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969772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日期时间类型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date</a:t>
            </a: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</a:t>
            </a: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datetime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的数据库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database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0570" y="1861185"/>
            <a:ext cx="10443845" cy="3969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查看数据库列表：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show databases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新建数据库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create database dbname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加编码：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create database dbname default charset utf8mb4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注意：常用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utf8mb4</a:t>
            </a:r>
            <a:r>
              <a:rPr 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mysql中的utf8最多只能支持3bytes长度的字符编码，对于一些需要占据4bytes的文字，mysql的utf8就不支持了</a:t>
            </a:r>
            <a:r>
              <a:rPr 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删除数据库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drop database dbname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选择数据库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use dbname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日期时间类型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date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datetime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1705" y="2306955"/>
            <a:ext cx="9534525" cy="34150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日期时间有三种类型：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date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：格式为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YYYY-MM-DD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，例如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2022-03-30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，只有日期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time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：格式为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HH:MM:SS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，例如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09:14:15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，只有时间没有日期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datetime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：格式为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YYYY-MM-DD HH:MM:SS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，例如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2022-03-30 09:14:13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datetime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最为常见，例如记录 发表文章的时间、数据字段新建时间更新时间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date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可以表达生日、生产日期等没有具体时间的日期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time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用途少，例如当天的代办闹钟等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日期时间类型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date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datetime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1705" y="2051050"/>
            <a:ext cx="9534525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使用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date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、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time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、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datetime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类型，目的是方便使用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mysql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的格式化、日期计算等函数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insert into 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数据表时，把日期时间写成字符串即可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705" y="3317240"/>
            <a:ext cx="9534525" cy="31381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-- 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创建数据表，包括生日日期、生日时间、生日日期时间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CREATE TABLE people (name VARCHAR(100), birthdate DATE, birthtime TIME, birthdt DATETIME);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 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INSERT INTO people (name, birthdate, birthtime, birthdt)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VALUES('李大', '1983-11-11', '10:07:35', '1983-11-11 10:07:35');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 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INSERT INTO people (name, birthdate, birthtime, birthdt)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VALUES('王大', '1943-12-25', '04:10:42', '1943-12-25 04:10:42');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 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  <a:p>
            <a:pPr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Courier New Regular" panose="02070609020205090404" charset="0"/>
                <a:cs typeface="Courier New Regular" panose="02070609020205090404" charset="0"/>
              </a:rPr>
              <a:t>SELECT * FROM people;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Courier New Regular" panose="02070609020205090404" charset="0"/>
              <a:cs typeface="Courier New Regular" panose="020706090202050904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课程介绍</a:t>
            </a:r>
            <a:endParaRPr 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76960" y="1792605"/>
            <a:ext cx="10038080" cy="363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ctr" anchorCtr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课程定义</a:t>
            </a:r>
            <a:endParaRPr lang="zh-CN" sz="4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从零学习</a:t>
            </a:r>
            <a:r>
              <a:rPr lang="en-US" altLang="zh-CN" sz="4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4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</a:t>
            </a:r>
            <a:endParaRPr lang="zh-CN" altLang="en-US" sz="4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结合</a:t>
            </a:r>
            <a:r>
              <a:rPr lang="en-US" altLang="zh-CN" sz="4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4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语言实战应用的课程</a:t>
            </a:r>
            <a:endParaRPr lang="zh-CN" altLang="en-US" sz="4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数据表介绍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74395" y="2312670"/>
            <a:ext cx="10443845" cy="26765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数据表：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的核心概念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数据表的用途：保存数据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8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定义：在数据库中，使用结构化的格式，保存有关系的数据集合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数据表介绍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16610" y="1708785"/>
            <a:ext cx="10443845" cy="737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举例：学生信息表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342390" y="3507105"/>
          <a:ext cx="6290310" cy="2286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96770"/>
                <a:gridCol w="2096770"/>
                <a:gridCol w="20967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altLang="en-US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altLang="en-US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  <a:endParaRPr lang="zh-CN" altLang="en-US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小张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小王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小李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小赵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462645" y="3382010"/>
            <a:ext cx="2520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列名、标题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columns/headers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>
            <a:stCxn id="4" idx="1"/>
          </p:cNvCxnSpPr>
          <p:nvPr/>
        </p:nvCxnSpPr>
        <p:spPr>
          <a:xfrm flipH="1">
            <a:off x="7619365" y="3735705"/>
            <a:ext cx="843280" cy="8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522335" y="4774565"/>
            <a:ext cx="2520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数据行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Rows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>
            <a:off x="7679055" y="5128260"/>
            <a:ext cx="843280" cy="8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数据表介绍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流程图: 磁盘 1"/>
          <p:cNvSpPr/>
          <p:nvPr/>
        </p:nvSpPr>
        <p:spPr>
          <a:xfrm>
            <a:off x="3124200" y="3620135"/>
            <a:ext cx="1840865" cy="13703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chemeClr val="accent2"/>
                </a:solidFill>
              </a:rPr>
              <a:t>数据库</a:t>
            </a:r>
            <a:endParaRPr lang="zh-CN" altLang="en-US" sz="3200" b="1">
              <a:solidFill>
                <a:schemeClr val="accent2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268085" y="2680970"/>
            <a:ext cx="2156460" cy="8915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</a:t>
            </a:r>
            <a:endParaRPr lang="zh-CN" altLang="en-US" sz="2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68085" y="3859530"/>
            <a:ext cx="2156460" cy="8915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 ...</a:t>
            </a:r>
            <a:endParaRPr lang="en-US" altLang="zh-CN" sz="2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68085" y="5156835"/>
            <a:ext cx="2156460" cy="8915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</a:t>
            </a:r>
            <a:endParaRPr lang="zh-CN" altLang="en-US" sz="2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2" idx="4"/>
            <a:endCxn id="5" idx="1"/>
          </p:cNvCxnSpPr>
          <p:nvPr/>
        </p:nvCxnSpPr>
        <p:spPr>
          <a:xfrm flipV="1">
            <a:off x="4965065" y="3126740"/>
            <a:ext cx="1303020" cy="11785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2" idx="4"/>
            <a:endCxn id="7" idx="1"/>
          </p:cNvCxnSpPr>
          <p:nvPr/>
        </p:nvCxnSpPr>
        <p:spPr>
          <a:xfrm>
            <a:off x="4965065" y="4305300"/>
            <a:ext cx="13030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" idx="4"/>
            <a:endCxn id="8" idx="1"/>
          </p:cNvCxnSpPr>
          <p:nvPr/>
        </p:nvCxnSpPr>
        <p:spPr>
          <a:xfrm>
            <a:off x="4965065" y="4305300"/>
            <a:ext cx="1303020" cy="12973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84400" y="1810385"/>
            <a:ext cx="7520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数据库就是很多个数据表的组合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数据表介绍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0820" y="2615565"/>
            <a:ext cx="27819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真实的项目中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400" b="1"/>
              <a:t>一个数据库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400" b="1"/>
              <a:t>会有很多个数据表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400" b="1"/>
              <a:t>之间有关联关系</a:t>
            </a:r>
            <a:endParaRPr lang="zh-CN" altLang="en-US" sz="2400" b="1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107690" y="1339215"/>
            <a:ext cx="8086725" cy="53765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236980" y="2520315"/>
          <a:ext cx="6290310" cy="2286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96770"/>
                <a:gridCol w="2096770"/>
                <a:gridCol w="20967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altLang="en-US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altLang="en-US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  <a:endParaRPr lang="zh-CN" altLang="en-US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小张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小王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小李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十八岁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小赵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我是小女生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113655" y="5174615"/>
            <a:ext cx="27819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列的数据类型</a:t>
            </a:r>
            <a:endParaRPr lang="zh-CN" altLang="en-US" sz="2400" b="1"/>
          </a:p>
          <a:p>
            <a:pPr algn="ctr"/>
            <a:r>
              <a:rPr lang="zh-CN" altLang="en-US" sz="2400" b="1"/>
              <a:t>不一致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7665085" y="2166620"/>
            <a:ext cx="27819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/>
              <a:t>过了一年</a:t>
            </a:r>
            <a:endParaRPr lang="zh-CN" altLang="en-US" sz="2400" b="1"/>
          </a:p>
          <a:p>
            <a:pPr algn="l"/>
            <a:r>
              <a:rPr lang="zh-CN" altLang="en-US" sz="2400" b="1"/>
              <a:t>年龄加一岁</a:t>
            </a:r>
            <a:endParaRPr lang="zh-CN" altLang="en-US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7665085" y="2996565"/>
            <a:ext cx="2781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/>
              <a:t>18+1 = 19</a:t>
            </a:r>
            <a:endParaRPr lang="en-US" altLang="zh-CN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7665085" y="3456940"/>
            <a:ext cx="2781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/>
              <a:t>17+1 = 18</a:t>
            </a:r>
            <a:endParaRPr lang="en-US" altLang="zh-CN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7665085" y="3917315"/>
            <a:ext cx="2781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十八岁</a:t>
            </a:r>
            <a:r>
              <a:rPr lang="en-US" altLang="zh-CN" sz="2400" b="1"/>
              <a:t>+1 = ?</a:t>
            </a:r>
            <a:endParaRPr lang="en-US" altLang="zh-CN" sz="2400" b="1"/>
          </a:p>
        </p:txBody>
      </p:sp>
      <p:sp>
        <p:nvSpPr>
          <p:cNvPr id="11" name="文本框 10"/>
          <p:cNvSpPr txBox="1"/>
          <p:nvPr/>
        </p:nvSpPr>
        <p:spPr>
          <a:xfrm>
            <a:off x="7665085" y="4351020"/>
            <a:ext cx="4229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我是小女生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b="1"/>
              <a:t>+ 1 = ???</a:t>
            </a:r>
            <a:endParaRPr lang="en-US" altLang="zh-CN" sz="2400" b="1"/>
          </a:p>
        </p:txBody>
      </p:sp>
      <p:sp>
        <p:nvSpPr>
          <p:cNvPr id="12" name="文本框 11"/>
          <p:cNvSpPr txBox="1"/>
          <p:nvPr/>
        </p:nvSpPr>
        <p:spPr>
          <a:xfrm>
            <a:off x="1814195" y="2037715"/>
            <a:ext cx="121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4440" y="2037715"/>
            <a:ext cx="121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97245" y="2037715"/>
            <a:ext cx="121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6" grpId="1"/>
      <p:bldP spid="7" grpId="1"/>
      <p:bldP spid="8" grpId="1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itle 1"/>
          <p:cNvSpPr txBox="1"/>
          <p:nvPr/>
        </p:nvSpPr>
        <p:spPr>
          <a:xfrm>
            <a:off x="3110230" y="2942590"/>
            <a:ext cx="5652135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579880" y="1905635"/>
          <a:ext cx="853249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数字类型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字符串类型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日期和时间类型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>
                          <a:solidFill>
                            <a:schemeClr val="accent4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endParaRPr lang="en-US" altLang="zh-CN" sz="2400">
                        <a:solidFill>
                          <a:schemeClr val="accent4"/>
                        </a:solidFill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TINYINT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SMALLINT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MEDIUMINT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BIGINT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DOUBLE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DECIMAL</a:t>
                      </a:r>
                      <a:endParaRPr lang="en-US" altLang="zh-CN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CHAR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accent4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VARCHAR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TINYBLOB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TINYTEXT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BLOB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MEDIUMBLOB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MEDIUMTEXT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LONGBLOB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LONGTEXT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DATE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YEAR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DATETIME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TIMESTAMP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54300" y="1925320"/>
            <a:ext cx="65684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/>
              <a:t>INT</a:t>
            </a:r>
            <a:endParaRPr lang="en-US" altLang="zh-CN" sz="3600" b="1"/>
          </a:p>
          <a:p>
            <a:pPr algn="ctr"/>
            <a:r>
              <a:rPr lang="zh-CN" altLang="en-US" sz="3600" b="1"/>
              <a:t>一个数字、整数</a:t>
            </a:r>
            <a:endParaRPr lang="zh-CN" altLang="en-US" sz="3600" b="1"/>
          </a:p>
          <a:p>
            <a:pPr algn="ctr"/>
            <a:r>
              <a:rPr lang="zh-CN" altLang="en-US" sz="3600" b="1"/>
              <a:t>不能存储小数</a:t>
            </a:r>
            <a:endParaRPr lang="zh-CN" altLang="en-US" sz="3600" b="1"/>
          </a:p>
          <a:p>
            <a:pPr algn="ctr"/>
            <a:endParaRPr lang="zh-CN" altLang="en-US" sz="2400" b="1"/>
          </a:p>
          <a:p>
            <a:pPr algn="ctr"/>
            <a:r>
              <a:rPr lang="zh-CN" altLang="en-US" sz="2400" b="1"/>
              <a:t>范围：(-21</a:t>
            </a:r>
            <a:r>
              <a:rPr lang="en-US" altLang="zh-CN" sz="2400" b="1"/>
              <a:t> </a:t>
            </a:r>
            <a:r>
              <a:rPr lang="zh-CN" altLang="en-US" sz="2400" b="1"/>
              <a:t>4748</a:t>
            </a:r>
            <a:r>
              <a:rPr lang="en-US" altLang="zh-CN" sz="2400" b="1"/>
              <a:t> </a:t>
            </a:r>
            <a:r>
              <a:rPr lang="zh-CN" altLang="en-US" sz="2400" b="1"/>
              <a:t>3648，21</a:t>
            </a:r>
            <a:r>
              <a:rPr lang="en-US" altLang="zh-CN" sz="2400" b="1"/>
              <a:t> </a:t>
            </a:r>
            <a:r>
              <a:rPr lang="zh-CN" altLang="en-US" sz="2400" b="1"/>
              <a:t>4748</a:t>
            </a:r>
            <a:r>
              <a:rPr lang="en-US" altLang="zh-CN" sz="2400" b="1"/>
              <a:t> </a:t>
            </a:r>
            <a:r>
              <a:rPr lang="zh-CN" altLang="en-US" sz="2400" b="1"/>
              <a:t>3647)</a:t>
            </a:r>
            <a:endParaRPr lang="zh-CN" altLang="en-US" sz="2400" b="1"/>
          </a:p>
          <a:p>
            <a:pPr algn="ctr"/>
            <a:r>
              <a:rPr lang="zh-CN" altLang="en-US" sz="2400" b="1"/>
              <a:t>大于此范围可以用</a:t>
            </a:r>
            <a:r>
              <a:rPr lang="en-US" altLang="zh-CN" sz="2400" b="1"/>
              <a:t>bigint</a:t>
            </a:r>
            <a:endParaRPr lang="en-US" sz="24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50365" y="1791335"/>
            <a:ext cx="840867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/>
              <a:t>VARCHAR(N)</a:t>
            </a:r>
            <a:endParaRPr lang="en-US" altLang="zh-CN" sz="3600" b="1"/>
          </a:p>
          <a:p>
            <a:pPr algn="ctr"/>
            <a:r>
              <a:rPr lang="zh-CN" altLang="en-US" sz="3600" b="1"/>
              <a:t>可变长的字符串</a:t>
            </a:r>
            <a:endParaRPr lang="zh-CN" altLang="en-US" sz="3600" b="1"/>
          </a:p>
          <a:p>
            <a:pPr algn="ctr"/>
            <a:r>
              <a:rPr lang="en-US" altLang="zh-CN" sz="3600" b="1"/>
              <a:t>A Variable - Length String</a:t>
            </a:r>
            <a:endParaRPr lang="zh-CN" altLang="en-US" sz="3600" b="1"/>
          </a:p>
          <a:p>
            <a:pPr algn="ctr"/>
            <a:r>
              <a:rPr lang="en-US" altLang="zh-CN" sz="3600" b="1"/>
              <a:t>CHAR</a:t>
            </a:r>
            <a:r>
              <a:rPr lang="zh-CN" altLang="en-US" sz="3600" b="1"/>
              <a:t>是定长的</a:t>
            </a:r>
            <a:endParaRPr lang="zh-CN" altLang="en-US" sz="3600" b="1"/>
          </a:p>
          <a:p>
            <a:pPr algn="ctr"/>
            <a:r>
              <a:rPr lang="en-US" altLang="zh-CN" sz="3600" b="1"/>
              <a:t>N</a:t>
            </a:r>
            <a:r>
              <a:rPr lang="zh-CN" altLang="en-US" sz="3600" b="1"/>
              <a:t>代表多少个字符（汉字</a:t>
            </a:r>
            <a:r>
              <a:rPr lang="en-US" altLang="zh-CN" sz="3600" b="1"/>
              <a:t>/</a:t>
            </a:r>
            <a:r>
              <a:rPr lang="zh-CN" altLang="en-US" sz="3600" b="1"/>
              <a:t>字母</a:t>
            </a:r>
            <a:r>
              <a:rPr lang="en-US" altLang="zh-CN" sz="3600" b="1"/>
              <a:t>/</a:t>
            </a:r>
            <a:r>
              <a:rPr lang="zh-CN" altLang="en-US" sz="3600" b="1"/>
              <a:t>数字）</a:t>
            </a:r>
            <a:endParaRPr lang="zh-CN" altLang="en-US" sz="3600" b="1"/>
          </a:p>
          <a:p>
            <a:pPr algn="ctr"/>
            <a:endParaRPr lang="zh-CN" altLang="en-US" sz="2400" b="1"/>
          </a:p>
          <a:p>
            <a:pPr algn="ctr"/>
            <a:r>
              <a:rPr lang="zh-CN" altLang="en-US" sz="2400" b="1"/>
              <a:t>范围：最长65535个字节</a:t>
            </a:r>
            <a:endParaRPr lang="zh-CN" altLang="en-US" sz="2400" b="1"/>
          </a:p>
          <a:p>
            <a:pPr algn="ctr"/>
            <a:r>
              <a:rPr lang="zh-CN" altLang="en-US" sz="2400" b="1"/>
              <a:t>若</a:t>
            </a:r>
            <a:r>
              <a:rPr sz="2400" b="1"/>
              <a:t>为utf8，每一个字符占3个字节，最大长度不能超过</a:t>
            </a:r>
            <a:r>
              <a:rPr lang="zh-CN" altLang="en-US" sz="2400" b="1">
                <a:sym typeface="+mn-ea"/>
              </a:rPr>
              <a:t>65535</a:t>
            </a:r>
            <a:r>
              <a:rPr lang="en-US" altLang="zh-CN" sz="2400" b="1">
                <a:sym typeface="+mn-ea"/>
              </a:rPr>
              <a:t>/3 = </a:t>
            </a:r>
            <a:r>
              <a:rPr sz="2400" b="1"/>
              <a:t>21845</a:t>
            </a:r>
            <a:endParaRPr lang="en-US" altLang="zh-CN" sz="24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751455" y="3018790"/>
          <a:ext cx="6290310" cy="2286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96770"/>
                <a:gridCol w="2096770"/>
                <a:gridCol w="20967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altLang="en-US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altLang="en-US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  <a:endParaRPr lang="zh-CN" altLang="en-US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小张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小王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小李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小赵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705100" y="2309495"/>
            <a:ext cx="19513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VARCHAR(3)</a:t>
            </a:r>
            <a:endParaRPr lang="en-US" altLang="zh-CN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5215890" y="2309495"/>
            <a:ext cx="1361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CHAR(1)</a:t>
            </a:r>
            <a:endParaRPr lang="en-US" altLang="zh-CN" sz="2400" b="1"/>
          </a:p>
        </p:txBody>
      </p:sp>
      <p:sp>
        <p:nvSpPr>
          <p:cNvPr id="15" name="文本框 14"/>
          <p:cNvSpPr txBox="1"/>
          <p:nvPr/>
        </p:nvSpPr>
        <p:spPr>
          <a:xfrm>
            <a:off x="7638415" y="2309495"/>
            <a:ext cx="673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INT</a:t>
            </a:r>
            <a:endParaRPr lang="en-US" altLang="zh-CN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2751455" y="5661660"/>
            <a:ext cx="71608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如果字符数为</a:t>
            </a:r>
            <a:r>
              <a:rPr lang="en-US" altLang="zh-CN" sz="2400"/>
              <a:t>20</a:t>
            </a:r>
            <a:r>
              <a:rPr lang="zh-CN" altLang="en-US" sz="2400"/>
              <a:t>，超出</a:t>
            </a:r>
            <a:r>
              <a:rPr lang="en-US" altLang="zh-CN" sz="2400"/>
              <a:t>varchar(10)</a:t>
            </a:r>
            <a:r>
              <a:rPr lang="zh-CN" altLang="en-US" sz="2400"/>
              <a:t>，只会存储前</a:t>
            </a:r>
            <a:r>
              <a:rPr lang="en-US" altLang="zh-CN" sz="2400"/>
              <a:t>10</a:t>
            </a:r>
            <a:r>
              <a:rPr lang="zh-CN" altLang="en-US" sz="2400"/>
              <a:t>个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介绍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13130" y="1706245"/>
            <a:ext cx="10690860" cy="1420495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 是最流行的关系型数据库管理系统</a:t>
            </a:r>
            <a:endParaRPr lang="zh-CN" sz="24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 WEB 应用方面 MySQL 是最好的 RDBMS(Relational Database Management System：关系数据库管理系统)应用软件之一。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134110" y="4213523"/>
            <a:ext cx="2604135" cy="977265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网站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/APP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3" name="直接箭头连接符 12"/>
          <p:cNvCxnSpPr>
            <a:stCxn id="11" idx="3"/>
            <a:endCxn id="2" idx="2"/>
          </p:cNvCxnSpPr>
          <p:nvPr/>
        </p:nvCxnSpPr>
        <p:spPr>
          <a:xfrm>
            <a:off x="3738245" y="4702175"/>
            <a:ext cx="1829435" cy="10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50640" y="410400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远程访问</a:t>
            </a:r>
            <a:endParaRPr lang="zh-CN" altLang="en-US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5567680" y="3735937"/>
            <a:ext cx="2560955" cy="1952796"/>
          </a:xfrm>
          <a:prstGeom prst="flowChartMagneticDisk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endParaRPr 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57870" y="3420110"/>
            <a:ext cx="28365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用户数据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、用户名、性别、年龄、爱好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物品数据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标题、封面、介绍、创建日期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物品行为数据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查看、点赞、收藏、评论、购买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88965" y="5819140"/>
            <a:ext cx="231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重要数据存储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TextBox 2"/>
          <p:cNvSpPr txBox="1"/>
          <p:nvPr/>
        </p:nvSpPr>
        <p:spPr>
          <a:xfrm>
            <a:off x="750570" y="2273300"/>
            <a:ext cx="10443845" cy="28613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问题：怎样设定数据表的字段类型？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微博信息表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昵称；字符串类型，最大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个字符；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微博内容；字符串类型，最多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140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个字符；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点赞数目；数字类型；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数据类型练习题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099310" y="2567940"/>
          <a:ext cx="7124065" cy="2194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50440"/>
                <a:gridCol w="3378200"/>
                <a:gridCol w="149542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昵称</a:t>
                      </a:r>
                      <a:endParaRPr lang="zh-CN" altLang="en-US" sz="24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varchar(15)</a:t>
                      </a:r>
                      <a:endParaRPr lang="en-US" altLang="zh-CN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微博内容</a:t>
                      </a:r>
                      <a:endParaRPr lang="zh-CN" altLang="en-US" sz="24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varchar(140)</a:t>
                      </a:r>
                      <a:endParaRPr lang="en-US" altLang="zh-CN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点赞数目</a:t>
                      </a:r>
                      <a:endParaRPr lang="zh-CN" altLang="en-US" sz="24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accent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endParaRPr lang="en-US" altLang="zh-CN" sz="2400">
                        <a:solidFill>
                          <a:schemeClr val="accent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蚂蚁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今天天气不错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9999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大王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兄弟们又来学瑜伽了啊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666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小李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不错，太喜欢了</a:t>
                      </a:r>
                      <a:endParaRPr lang="zh-CN" altLang="en-US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333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怎样新建数据表？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TextBox 2"/>
          <p:cNvSpPr txBox="1"/>
          <p:nvPr/>
        </p:nvSpPr>
        <p:spPr>
          <a:xfrm>
            <a:off x="750570" y="2273300"/>
            <a:ext cx="4702175" cy="34150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建表语法：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create table table_name (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column_name data_type, 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column_name data_type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);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6225540" y="1719580"/>
            <a:ext cx="4702175" cy="4523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举例学生信息表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(mysql workbench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演示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create table student(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name varchar(3),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gender char(1),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age int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);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怎样知道建表成功？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TextBox 2"/>
          <p:cNvSpPr txBox="1"/>
          <p:nvPr/>
        </p:nvSpPr>
        <p:spPr>
          <a:xfrm>
            <a:off x="3002915" y="2244725"/>
            <a:ext cx="6494145" cy="3969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查看数据库中的所有表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show tables;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查看数据表的列信息描述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show columns from &lt;table_name&gt;;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或者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 &lt;table_name&gt;;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怎样删除一个数据表？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TextBox 2"/>
          <p:cNvSpPr txBox="1"/>
          <p:nvPr/>
        </p:nvSpPr>
        <p:spPr>
          <a:xfrm>
            <a:off x="2848610" y="3202940"/>
            <a:ext cx="6494145" cy="1753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删除数据表：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drop table &lt;table_name&gt;;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数据建表练习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TextBox 2"/>
          <p:cNvSpPr txBox="1"/>
          <p:nvPr/>
        </p:nvSpPr>
        <p:spPr>
          <a:xfrm>
            <a:off x="1066800" y="1803400"/>
            <a:ext cx="9350375" cy="4523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练习题：创建自己的数据表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学生成绩表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学号，例如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S001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，字符串类型，最多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个字符；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课程，例如语文，字符串类型，最多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个字符；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成绩，例如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88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，数字类型；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 workbench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新建数据表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查看建好的数据表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删除数据表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建表时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中文编码说明</a:t>
            </a:r>
            <a:endParaRPr lang="zh-CN" altLang="en-US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建表时中文编码说明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47040" y="2059940"/>
            <a:ext cx="52336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00000"/>
              </a:lnSpc>
              <a:buNone/>
            </a:pP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如果涉及到中文，请在建表时声明数据表编码</a:t>
            </a:r>
            <a:endParaRPr lang="zh-CN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2662555"/>
            <a:ext cx="5886450" cy="31788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42100" y="3768090"/>
            <a:ext cx="4425950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100000"/>
              </a:lnSpc>
              <a:buNone/>
            </a:pPr>
            <a:r>
              <a:rPr 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编码使用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utf8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或者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utf8mb4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均可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00000"/>
              </a:lnSpc>
              <a:buNone/>
            </a:pP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00000"/>
              </a:lnSpc>
              <a:buNone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utf8mb4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更佳，utf8mb4是utf8的超集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42100" y="1890395"/>
            <a:ext cx="45681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不然可能报错：MySQL中插入中文出现"Incorrect string value"</a:t>
            </a:r>
            <a:endParaRPr lang="zh-CN" alt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110230" y="2942590"/>
            <a:ext cx="5652135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新增数据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insert</a:t>
            </a:r>
            <a:endParaRPr lang="en-US" alt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新增数据的语法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81785" y="3140075"/>
            <a:ext cx="8023225" cy="1383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insert into student (name, gender, age)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values ('李小明'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'男'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18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;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8750" y="2011045"/>
            <a:ext cx="8940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9180" y="3367405"/>
            <a:ext cx="1477645" cy="481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3" idx="2"/>
            <a:endCxn id="5" idx="0"/>
          </p:cNvCxnSpPr>
          <p:nvPr/>
        </p:nvCxnSpPr>
        <p:spPr>
          <a:xfrm flipH="1">
            <a:off x="4338320" y="2533015"/>
            <a:ext cx="77470" cy="8343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256530" y="3367405"/>
            <a:ext cx="3368040" cy="481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36690" y="2011045"/>
            <a:ext cx="19608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表字段列表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8" idx="2"/>
            <a:endCxn id="7" idx="0"/>
          </p:cNvCxnSpPr>
          <p:nvPr/>
        </p:nvCxnSpPr>
        <p:spPr>
          <a:xfrm flipH="1">
            <a:off x="6940550" y="2533015"/>
            <a:ext cx="576580" cy="8343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646555" y="3367405"/>
            <a:ext cx="1851025" cy="481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87220" y="2011045"/>
            <a:ext cx="12496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stCxn id="11" idx="2"/>
            <a:endCxn id="10" idx="0"/>
          </p:cNvCxnSpPr>
          <p:nvPr/>
        </p:nvCxnSpPr>
        <p:spPr>
          <a:xfrm>
            <a:off x="2512060" y="2533015"/>
            <a:ext cx="60325" cy="8343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46555" y="5060315"/>
            <a:ext cx="12496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46555" y="3973195"/>
            <a:ext cx="1223645" cy="481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4" idx="0"/>
            <a:endCxn id="15" idx="2"/>
          </p:cNvCxnSpPr>
          <p:nvPr/>
        </p:nvCxnSpPr>
        <p:spPr>
          <a:xfrm flipH="1" flipV="1">
            <a:off x="2258695" y="4454525"/>
            <a:ext cx="12700" cy="6057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063240" y="3973195"/>
            <a:ext cx="2827020" cy="481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95650" y="5060315"/>
            <a:ext cx="19608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数据值列表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>
            <a:stCxn id="18" idx="0"/>
            <a:endCxn id="17" idx="2"/>
          </p:cNvCxnSpPr>
          <p:nvPr/>
        </p:nvCxnSpPr>
        <p:spPr>
          <a:xfrm flipV="1">
            <a:off x="4276090" y="4454525"/>
            <a:ext cx="200660" cy="6057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890260" y="5060315"/>
            <a:ext cx="51612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逗号分割、字符串需要加单引号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数据库的必要性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0570" y="1519555"/>
            <a:ext cx="10690860" cy="4965065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如果你是：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程序员：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数据库技术是你的底层、重要技术技能，甚至决定你的薪资、发展天花板</a:t>
            </a:r>
            <a:endParaRPr 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数据分析：</a:t>
            </a:r>
            <a:endParaRPr lang="zh-CN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Excel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是数据分析最重要三技能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大量数据源存储于数据库中，需要用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提取后分析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本课程针对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SQL+Python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其他运维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测试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运营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产品等等和数据打交道的职位：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掌握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技术，可以直接从公司的数据仓库提取数据，用于自己的分析使用，不再求程序员排期给数据！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新增数据的语法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50365" y="3931285"/>
            <a:ext cx="8023225" cy="1383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insert into student (gender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name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age)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values (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'男'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'李小明'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18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;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50365" y="2376170"/>
            <a:ext cx="8023225" cy="1383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insert into student (name, gender, age)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values ('李小明'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'男'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18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;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16855" y="2576830"/>
            <a:ext cx="3368040" cy="481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316855" y="4138930"/>
            <a:ext cx="3368040" cy="481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157855" y="3188335"/>
            <a:ext cx="2783840" cy="481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157855" y="4796790"/>
            <a:ext cx="2783840" cy="481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498715" y="1181735"/>
            <a:ext cx="30276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字段顺序可以随意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>
            <a:stCxn id="28" idx="2"/>
            <a:endCxn id="12" idx="0"/>
          </p:cNvCxnSpPr>
          <p:nvPr/>
        </p:nvCxnSpPr>
        <p:spPr>
          <a:xfrm flipH="1">
            <a:off x="7000875" y="1703705"/>
            <a:ext cx="2011680" cy="87312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8" idx="2"/>
            <a:endCxn id="25" idx="3"/>
          </p:cNvCxnSpPr>
          <p:nvPr/>
        </p:nvCxnSpPr>
        <p:spPr>
          <a:xfrm flipH="1">
            <a:off x="8684895" y="1703705"/>
            <a:ext cx="327660" cy="26758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535420" y="5576570"/>
            <a:ext cx="2672080" cy="9531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自己的字段顺序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需要一一对应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/>
          <p:cNvCxnSpPr>
            <a:stCxn id="31" idx="0"/>
            <a:endCxn id="25" idx="2"/>
          </p:cNvCxnSpPr>
          <p:nvPr/>
        </p:nvCxnSpPr>
        <p:spPr>
          <a:xfrm flipH="1" flipV="1">
            <a:off x="7000875" y="4620260"/>
            <a:ext cx="870585" cy="95631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1" idx="0"/>
            <a:endCxn id="27" idx="3"/>
          </p:cNvCxnSpPr>
          <p:nvPr/>
        </p:nvCxnSpPr>
        <p:spPr>
          <a:xfrm flipH="1" flipV="1">
            <a:off x="5941695" y="5037455"/>
            <a:ext cx="1929765" cy="53911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新增数据的语法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10485" y="3099435"/>
            <a:ext cx="80232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insert into student (gender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name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age)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values (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'男'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'李小明'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18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10485" y="1815465"/>
            <a:ext cx="802322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insert into student (name, gender, age)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values ('李小明'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'男'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18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;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10485" y="3968115"/>
            <a:ext cx="8023225" cy="2306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insert into student (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	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gender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	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name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	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age)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values (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	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'男'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	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'李小明'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 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	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18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;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00090" y="673735"/>
            <a:ext cx="23164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格式可以随意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110230" y="2942590"/>
            <a:ext cx="5652135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快速介绍</a:t>
            </a: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endParaRPr lang="en-US" alt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快速介绍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81785" y="3140075"/>
            <a:ext cx="8023225" cy="1383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查询表中的所有数据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select * from student;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6440" y="2015490"/>
            <a:ext cx="2845435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代表所有的字段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87220" y="2011045"/>
            <a:ext cx="2275205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stCxn id="11" idx="2"/>
          </p:cNvCxnSpPr>
          <p:nvPr/>
        </p:nvCxnSpPr>
        <p:spPr>
          <a:xfrm flipH="1">
            <a:off x="2318385" y="2533015"/>
            <a:ext cx="706755" cy="159131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46555" y="5060315"/>
            <a:ext cx="2125345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14" idx="0"/>
          </p:cNvCxnSpPr>
          <p:nvPr/>
        </p:nvCxnSpPr>
        <p:spPr>
          <a:xfrm flipV="1">
            <a:off x="2709545" y="4399915"/>
            <a:ext cx="734695" cy="6604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401310" y="5060315"/>
            <a:ext cx="23164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数据表的名字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>
            <a:stCxn id="18" idx="0"/>
          </p:cNvCxnSpPr>
          <p:nvPr/>
        </p:nvCxnSpPr>
        <p:spPr>
          <a:xfrm flipH="1" flipV="1">
            <a:off x="5212080" y="4442460"/>
            <a:ext cx="1347470" cy="61785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8" idx="2"/>
          </p:cNvCxnSpPr>
          <p:nvPr/>
        </p:nvCxnSpPr>
        <p:spPr>
          <a:xfrm flipH="1">
            <a:off x="3031490" y="2537460"/>
            <a:ext cx="4197985" cy="151828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110230" y="2942590"/>
            <a:ext cx="5652135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一次新增</a:t>
            </a:r>
            <a:endParaRPr 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多条数据</a:t>
            </a:r>
            <a:endParaRPr 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一次新增多条数据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17675" y="1905000"/>
            <a:ext cx="8023225" cy="39693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insert into student 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(name, gender, age)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values 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('张小帅'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'男'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18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)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('王大棒'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'男'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19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)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('李小翠'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'女'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18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)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;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110230" y="2942590"/>
            <a:ext cx="5652135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insert</a:t>
            </a:r>
            <a:endParaRPr lang="en-US" alt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insert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92200" y="1655445"/>
            <a:ext cx="10572115" cy="41541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新建一个学生成绩表：</a:t>
            </a:r>
            <a:endParaRPr lang="zh-CN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marL="342900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学号：字符串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最多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10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位字符；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课程：字符串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最多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20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位字符；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成绩：数字；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zh-CN" altLang="en-US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新增一条学生成绩：（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S001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'语文'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88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）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新增一条学生成绩：（'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S002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'语文'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99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）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单条语句新增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3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条学生成绩：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marL="914400" lvl="1" indent="-4572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（'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S001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'数学'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77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）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（'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S002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'数学'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66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）</a:t>
            </a:r>
            <a:endParaRPr lang="en-US" altLang="zh-CN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marL="914400" lvl="1" indent="-4572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（'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S001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'英语'</a:t>
            </a:r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 95</a:t>
            </a:r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）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110230" y="2942590"/>
            <a:ext cx="5652135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查看</a:t>
            </a:r>
            <a:endParaRPr 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错误信息</a:t>
            </a:r>
            <a:endParaRPr 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查看错误信息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94130" y="3465195"/>
            <a:ext cx="9604375" cy="28613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错误</a:t>
            </a:r>
            <a:r>
              <a:rPr lang="en-US" altLang="zh-CN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：类型不对，</a:t>
            </a:r>
            <a:r>
              <a:rPr lang="en-US" altLang="zh-CN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age</a:t>
            </a:r>
            <a:r>
              <a:rPr lang="zh-CN" altLang="en-US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是数字，写了个字符串</a:t>
            </a:r>
            <a:endParaRPr lang="zh-CN" sz="2000" b="1">
              <a:solidFill>
                <a:srgbClr val="FF0000"/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insert into 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student(name, gender, age) 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values('小明', '男', 'abc');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错误</a:t>
            </a:r>
            <a:r>
              <a:rPr lang="en-US" altLang="zh-CN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：长度超出限制，</a:t>
            </a:r>
            <a:r>
              <a:rPr lang="en-US" altLang="zh-CN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name</a:t>
            </a:r>
            <a:r>
              <a:rPr lang="zh-CN" altLang="en-US" sz="2000" b="1">
                <a:solidFill>
                  <a:srgbClr val="FF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字段太长</a:t>
            </a:r>
            <a:endParaRPr lang="zh-CN" sz="2000" b="1">
              <a:solidFill>
                <a:srgbClr val="FF0000"/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insert into 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student(name, gender, age) 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values('小明是个大帅哥', '男', 18);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3495" y="1741170"/>
            <a:ext cx="9604375" cy="163004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create table student(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name varchar(3),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gender char(1),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age int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);</a:t>
            </a:r>
            <a:endParaRPr lang="zh-CN"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本课程包含的内容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45185" y="1922780"/>
            <a:ext cx="9745980" cy="3969385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概念介绍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环境安装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知识学习：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数据库、数据表、增删改查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、函数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聚合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关联等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索引性能、数据库事务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数据库的自动化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做一个网站应用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2582545" y="1962785"/>
            <a:ext cx="702691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NULL </a:t>
            </a: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NOT NULL</a:t>
            </a:r>
            <a:endParaRPr lang="en-US" alt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NULL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NOT NULL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964690" y="1778635"/>
            <a:ext cx="6720205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，意思是数据值可以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允许为空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>
            <a:stCxn id="11" idx="2"/>
          </p:cNvCxnSpPr>
          <p:nvPr/>
        </p:nvCxnSpPr>
        <p:spPr>
          <a:xfrm flipH="1">
            <a:off x="5079365" y="2300605"/>
            <a:ext cx="245745" cy="60071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73200" y="5261610"/>
            <a:ext cx="5904230" cy="9531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，意思是：未知的、未指定值的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，和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是有区别的！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3375" y="2984500"/>
            <a:ext cx="6877050" cy="18478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26915" y="2948940"/>
            <a:ext cx="872490" cy="21088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NULL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NOT NULL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65835" y="2152650"/>
            <a:ext cx="9716135" cy="28613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-- </a:t>
            </a: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未指定：</a:t>
            </a:r>
            <a:r>
              <a:rPr lang="en-US" altLang="zh-CN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age</a:t>
            </a: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字段</a:t>
            </a: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insert into </a:t>
            </a: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student(name, gender) </a:t>
            </a: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values('小明', '男');</a:t>
            </a: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NULL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NOT NULL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65835" y="2152650"/>
            <a:ext cx="9716135" cy="28613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-- </a:t>
            </a: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极端版本的</a:t>
            </a:r>
            <a:r>
              <a:rPr lang="en-US" altLang="zh-CN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NULL</a:t>
            </a: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insert into </a:t>
            </a: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student</a:t>
            </a: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()</a:t>
            </a: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values ();</a:t>
            </a:r>
            <a:endParaRPr lang="zh-CN" altLang="en-US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NULL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NOT NULL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09015" y="1604645"/>
            <a:ext cx="971613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限制的方法：</a:t>
            </a:r>
            <a:r>
              <a:rPr lang="en-US" altLang="zh-CN" sz="36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NOT NULL</a:t>
            </a:r>
            <a:endParaRPr lang="en-US" altLang="zh-CN" sz="36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9015" y="2454275"/>
            <a:ext cx="9260205" cy="19494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p>
            <a:r>
              <a:rPr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create table student</a:t>
            </a:r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2</a:t>
            </a:r>
            <a:r>
              <a:rPr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(</a:t>
            </a:r>
            <a:endParaRPr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r>
              <a:rPr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name varchar(3) not null,</a:t>
            </a:r>
            <a:endParaRPr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r>
              <a:rPr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gender char(1) not null,</a:t>
            </a:r>
            <a:endParaRPr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r>
              <a:rPr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age int not null</a:t>
            </a:r>
            <a:endParaRPr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r>
              <a:rPr sz="24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);</a:t>
            </a:r>
            <a:endParaRPr sz="24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2670" y="4690110"/>
            <a:ext cx="6877050" cy="1809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2582545" y="1962785"/>
            <a:ext cx="702691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字段默认值</a:t>
            </a:r>
            <a:endParaRPr 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字段默认值</a:t>
            </a:r>
            <a:endParaRPr 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848985" y="4510405"/>
            <a:ext cx="12496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默认值</a:t>
            </a:r>
            <a:endParaRPr 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2390" y="2299335"/>
            <a:ext cx="7372350" cy="2143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字段默认值</a:t>
            </a:r>
            <a:endParaRPr 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81455" y="2581910"/>
            <a:ext cx="8337550" cy="3322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create table student3(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name varchar(3) </a:t>
            </a:r>
            <a:r>
              <a:rPr sz="2800" b="1">
                <a:solidFill>
                  <a:srgbClr val="C00000"/>
                </a:solidFill>
                <a:latin typeface="Verdana" panose="020B0604030504040204" charset="0"/>
                <a:cs typeface="Verdana" panose="020B0604030504040204" charset="0"/>
              </a:rPr>
              <a:t>default '未知'</a:t>
            </a: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gender char(1) </a:t>
            </a:r>
            <a:r>
              <a:rPr sz="2800" b="1">
                <a:solidFill>
                  <a:srgbClr val="C00000"/>
                </a:solidFill>
                <a:latin typeface="Verdana" panose="020B0604030504040204" charset="0"/>
                <a:cs typeface="Verdana" panose="020B0604030504040204" charset="0"/>
              </a:rPr>
              <a:t>default '男'</a:t>
            </a: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age int </a:t>
            </a:r>
            <a:r>
              <a:rPr sz="2800" b="1">
                <a:solidFill>
                  <a:srgbClr val="C00000"/>
                </a:solidFill>
                <a:latin typeface="Verdana" panose="020B0604030504040204" charset="0"/>
                <a:cs typeface="Verdana" panose="020B0604030504040204" charset="0"/>
              </a:rPr>
              <a:t>default 18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);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1455" y="1884045"/>
            <a:ext cx="30276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设置表字段默认值</a:t>
            </a:r>
            <a:endParaRPr 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NOT NULL + 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字段默认值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是否冗余？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26160" y="2482850"/>
            <a:ext cx="9613265" cy="2399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create table student4(</a:t>
            </a:r>
            <a:endParaRPr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name varchar(3) not null default '未知',</a:t>
            </a:r>
            <a:endParaRPr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gender char(1) not null default '男',</a:t>
            </a:r>
            <a:endParaRPr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age int not null default 18</a:t>
            </a:r>
            <a:endParaRPr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>
              <a:lnSpc>
                <a:spcPct val="150000"/>
              </a:lnSpc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);</a:t>
            </a:r>
            <a:endParaRPr sz="20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1455" y="1687195"/>
            <a:ext cx="6820535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NULL + Default Value 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是否冗余？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6160" y="5405755"/>
            <a:ext cx="10023475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答案：不冗余，因为人工可以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INSERT NULL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，不会触发默认值</a:t>
            </a:r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988185" y="1963420"/>
            <a:ext cx="821563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表主键</a:t>
            </a:r>
            <a:endParaRPr 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primary key</a:t>
            </a:r>
            <a:endParaRPr lang="en-US" alt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的概念位置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63955" y="2966085"/>
            <a:ext cx="2174240" cy="13601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Database</a:t>
            </a:r>
            <a:endParaRPr lang="en-US" alt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1185" y="2966085"/>
            <a:ext cx="3304540" cy="13601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关系数据库管理系统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RDBMS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69350" y="2966085"/>
            <a:ext cx="1637030" cy="13601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4730" y="3261995"/>
            <a:ext cx="570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&gt;</a:t>
            </a:r>
            <a:endParaRPr lang="en-US" altLang="zh-CN" sz="4400" b="1"/>
          </a:p>
        </p:txBody>
      </p:sp>
      <p:sp>
        <p:nvSpPr>
          <p:cNvPr id="7" name="文本框 6"/>
          <p:cNvSpPr txBox="1"/>
          <p:nvPr/>
        </p:nvSpPr>
        <p:spPr>
          <a:xfrm>
            <a:off x="7981315" y="3261995"/>
            <a:ext cx="570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&gt;</a:t>
            </a:r>
            <a:endParaRPr lang="en-US" altLang="zh-CN" sz="44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表的键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KEY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2140" y="2753995"/>
            <a:ext cx="7296150" cy="1790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表的键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KEY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10030" y="1851660"/>
            <a:ext cx="62280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如果不加限制，表会有个多条重复数据</a:t>
            </a:r>
            <a:endParaRPr 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2640" y="2886075"/>
            <a:ext cx="4333875" cy="2619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0030" y="5879465"/>
            <a:ext cx="9072880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人名是可以重复的，但是在学生信息中，学号不会重复！</a:t>
            </a:r>
            <a:endParaRPr 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表的键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KEY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10030" y="1851660"/>
            <a:ext cx="7658735" cy="9531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添加一列学号，不会重复</a:t>
            </a:r>
            <a:endParaRPr 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设置成主键：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primary key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，全表唯一不能重复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0030" y="3134995"/>
            <a:ext cx="7868920" cy="310769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create table student(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r>
              <a:rPr lang="en-US" altLang="zh-CN" sz="2800">
                <a:solidFill>
                  <a:srgbClr val="C00000"/>
                </a:solidFill>
                <a:latin typeface="Verdana" panose="020B0604030504040204" charset="0"/>
                <a:cs typeface="Verdana" panose="020B0604030504040204" charset="0"/>
              </a:rPr>
              <a:t>sno int,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name varchar(3),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gender char(1),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age int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</a:t>
            </a:r>
            <a:r>
              <a:rPr lang="en-US" altLang="zh-CN" sz="2800">
                <a:solidFill>
                  <a:srgbClr val="C00000"/>
                </a:solidFill>
                <a:latin typeface="Verdana" panose="020B0604030504040204" charset="0"/>
                <a:cs typeface="Verdana" panose="020B0604030504040204" charset="0"/>
              </a:rPr>
              <a:t>primary key(sno)</a:t>
            </a:r>
            <a:endParaRPr lang="zh-CN" altLang="en-US" sz="2800" b="1">
              <a:solidFill>
                <a:srgbClr val="C00000"/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);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表的键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KEY</a:t>
            </a:r>
            <a:endParaRPr lang="en-US" alt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10030" y="1851660"/>
            <a:ext cx="6334760" cy="9531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主键可以设置成自增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Auto_increment</a:t>
            </a:r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会自己设置新的数字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0030" y="3134995"/>
            <a:ext cx="7868920" cy="310769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create table student(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</a:t>
            </a:r>
            <a:r>
              <a:rPr lang="en-US" altLang="zh-CN" sz="2800">
                <a:solidFill>
                  <a:srgbClr val="C00000"/>
                </a:solidFill>
                <a:latin typeface="Verdana" panose="020B0604030504040204" charset="0"/>
                <a:cs typeface="Verdana" panose="020B0604030504040204" charset="0"/>
              </a:rPr>
              <a:t>sno int auto_increment,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name varchar(3),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gender char(1),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age int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,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  </a:t>
            </a:r>
            <a:r>
              <a:rPr lang="en-US" altLang="zh-CN" sz="2800">
                <a:solidFill>
                  <a:srgbClr val="C00000"/>
                </a:solidFill>
                <a:latin typeface="Verdana" panose="020B0604030504040204" charset="0"/>
                <a:cs typeface="Verdana" panose="020B0604030504040204" charset="0"/>
              </a:rPr>
              <a:t>primary key(sno)</a:t>
            </a:r>
            <a:endParaRPr lang="zh-CN" altLang="en-US" sz="2800" b="1">
              <a:solidFill>
                <a:srgbClr val="C00000"/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</a:rPr>
              <a:t>);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988185" y="1963420"/>
            <a:ext cx="821563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表约束</a:t>
            </a:r>
            <a:endParaRPr 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表约束练习题</a:t>
            </a:r>
            <a:endParaRPr lang="zh-CN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10030" y="1851660"/>
            <a:ext cx="9001125" cy="3538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/>
            <a:r>
              <a:rPr 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新建表</a:t>
            </a:r>
            <a:endParaRPr 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雇员表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employee</a:t>
            </a:r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，数字、自增、主键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，字符串，最多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个字符，不能为空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gender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，字符串，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个字符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，不能为空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，数字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，可以为空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status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，字符串，在职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离职，默认是在职，不能为空</a:t>
            </a:r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988185" y="1963420"/>
            <a:ext cx="8215630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介绍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介绍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46150" y="1820545"/>
            <a:ext cx="8801100" cy="3969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/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是几个字母的缩写：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reate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：往数据库里新增数据</a:t>
            </a:r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ead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：从数据库往外读取数据</a:t>
            </a:r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pdate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：更新数据库中的数据</a:t>
            </a:r>
            <a:b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elete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：删除数据库中的数据</a:t>
            </a:r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CRUD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：针对数据的四大最常见、最重要的操作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不只是针对数据库，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开发的功能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程序界面均适用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准备</a:t>
            </a: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准备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46150" y="1820545"/>
            <a:ext cx="8801100" cy="3969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drop table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student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;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create table student(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stu_id int auto_increment,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name varchar(3),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gender char(1),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age int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,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</a:t>
            </a:r>
            <a:r>
              <a:rPr lang="en-US" altLang="zh-CN" sz="2800">
                <a:solidFill>
                  <a:srgbClr val="C00000"/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primary key(stu_id)</a:t>
            </a:r>
            <a:endParaRPr lang="zh-CN" altLang="en-US" sz="2800" b="1">
              <a:solidFill>
                <a:srgbClr val="C00000"/>
              </a:solidFill>
              <a:latin typeface="Verdana" panose="020B0604030504040204" charset="0"/>
              <a:cs typeface="Verdana" panose="020B0604030504040204" charset="0"/>
            </a:endParaRPr>
          </a:p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);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什么是数据库？</a:t>
            </a:r>
            <a:endParaRPr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16000" y="1650683"/>
            <a:ext cx="9745345" cy="4521835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数据库（Database）是按照数据结构来组织、存储和管理数据的仓库。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每个数据库都有一个或多个不同的 API 用于创建，访问，管理，搜索和复制所保存的数据。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我们也可以将数据存储在文件中，但是在文件中读写数据速度相对较慢。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使用关系型数据库管理系统（RDBMS）来存储和管理大数据量。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所谓的关系型数据库，是建立在关系模型基础上的数据库，借助于集合代数等数学概念和方法来处理数据库中的数据。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准备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46150" y="1820545"/>
            <a:ext cx="8801100" cy="43999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insert into student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  (name, gender, age)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values 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     ('张磊磊', '男', 4),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     ('王宝宝', '男', 10),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     ('李翠翠', '女', 11),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     ('赵香香', '女', 4),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     ('牛强强', '男', 13),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     ('周子阳', '男', 9),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       ('陆亦双', '女', 7);</a:t>
            </a:r>
            <a:endParaRPr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查询数据</a:t>
            </a:r>
            <a:b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Read Select</a:t>
            </a:r>
            <a:endParaRPr lang="en-US" alt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查询数据 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Read Select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20115" y="1515745"/>
            <a:ext cx="8801100" cy="4831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怎样从数据库中读取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/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搜索数据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?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查询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student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表的所有数据，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*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代表所有字段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* from student;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只查询所有的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name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姓名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name from student;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只查询所有的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age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年龄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age from student;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只查询所有的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stu_id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学号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stu_id from student;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查询数据 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Read Select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20115" y="1515745"/>
            <a:ext cx="9881870" cy="4831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怎样从数据库中读取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/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搜索数据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?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查询所有的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name/age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，用逗号分割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name, age from student;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查询所有的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stu_id/name/age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，用逗号分割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stu_id, name, age from student;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查询所有的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stu_id/name/age/gender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，用逗号分割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stu_id, name, age, gender from student;</a:t>
            </a:r>
            <a:endParaRPr 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endParaRPr 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选择的顺序会影响输出的顺序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name, age, stu_id from student;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</a:t>
            </a: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55040" y="2004060"/>
            <a:ext cx="9881870" cy="3538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怎样从大量的数据中，挑选出满足条件的数据？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例如，登录时，查找数据库中的用户密码，做校验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例如，只展示某一分类的数据给用户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Where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同时用在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、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Update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、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Delete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 Select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：查找满足条件的数据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 Update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：更新满足条件的数据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 Delete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：删除满足条件的数据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55040" y="2004060"/>
            <a:ext cx="9881870" cy="2676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小例子：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怎样查询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4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岁的学生？</a:t>
            </a:r>
            <a:endParaRPr lang="zh-CN" altLang="en-US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* from student where age=4; (try it)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-- 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怎样查询名字为</a:t>
            </a:r>
            <a:r>
              <a:rPr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赵香香</a:t>
            </a:r>
            <a:r>
              <a:rPr 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的学生</a:t>
            </a:r>
            <a:endParaRPr 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  <a:p>
            <a:pPr indent="0">
              <a:buNone/>
            </a:pP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select * from student where name='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赵香香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latin typeface="Verdana" panose="020B0604030504040204" charset="0"/>
                <a:cs typeface="Verdana" panose="020B0604030504040204" charset="0"/>
                <a:sym typeface="+mn-ea"/>
              </a:rPr>
              <a:t>'; (try it)</a:t>
            </a:r>
            <a:endParaRPr lang="en-US" altLang="zh-CN" sz="2800">
              <a:solidFill>
                <a:schemeClr val="accent6">
                  <a:lumMod val="50000"/>
                </a:schemeClr>
              </a:solidFill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</a:t>
            </a:r>
            <a:endParaRPr lang="en-US" alt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0530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805305" y="1594485"/>
            <a:ext cx="1964055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数据形如：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305" y="2385060"/>
            <a:ext cx="7871460" cy="35540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0530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4590" y="2973705"/>
            <a:ext cx="2124075" cy="2952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4590" y="2085975"/>
            <a:ext cx="13277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选</a:t>
            </a:r>
            <a:r>
              <a:rPr lang="en-US" altLang="zh-CN" sz="3600" b="1"/>
              <a:t>1</a:t>
            </a:r>
            <a:r>
              <a:rPr lang="zh-CN" altLang="en-US" sz="3600" b="1"/>
              <a:t>列</a:t>
            </a:r>
            <a:endParaRPr lang="zh-CN" altLang="en-US" sz="36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05" y="2973705"/>
            <a:ext cx="3374390" cy="2952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5905" y="2085975"/>
            <a:ext cx="13277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选</a:t>
            </a:r>
            <a:r>
              <a:rPr lang="en-US" altLang="zh-CN" sz="3600" b="1"/>
              <a:t>2</a:t>
            </a:r>
            <a:r>
              <a:rPr lang="zh-CN" altLang="en-US" sz="3600" b="1"/>
              <a:t>列</a:t>
            </a:r>
            <a:endParaRPr lang="zh-CN" altLang="en-US" sz="36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610" y="3470275"/>
            <a:ext cx="3095625" cy="18383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28610" y="2085975"/>
            <a:ext cx="2472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只查询男生</a:t>
            </a:r>
            <a:endParaRPr lang="zh-CN" altLang="en-US" sz="3600" b="1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RDBMS的特点</a:t>
            </a:r>
            <a:endParaRPr lang="zh-CN" altLang="zh-CN" sz="3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16000" y="1650048"/>
            <a:ext cx="9745345" cy="4523105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RDBMS 即关系数据库管理系统(Relational Database Management System)的特点：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数据以表格的形式出现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每行为各种记录名称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每列为记录名称所对应的数据域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许多的行和列组成一张表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若干的表组成database</a:t>
            </a:r>
            <a:endParaRPr lang="zh-CN" sz="24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0530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342390" y="2008505"/>
            <a:ext cx="658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查询信息，学号等于年龄的数据</a:t>
            </a:r>
            <a:endParaRPr lang="zh-CN" altLang="en-US" sz="3600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2855595"/>
            <a:ext cx="4667250" cy="1352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</a:t>
            </a:r>
            <a:endParaRPr lang="en-US" altLang="zh-CN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 </a:t>
            </a:r>
            <a:r>
              <a:rPr lang="en-US" altLang="zh-CN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 </a:t>
            </a: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答案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0530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 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答案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09880" y="1707515"/>
            <a:ext cx="10267315" cy="45694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只查询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stu_id from student;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只查询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name, age from student;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只查询男生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name, age from student where gender='男';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id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相等的数据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stu_id, name, age from student where stu_id=age;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</a:t>
            </a:r>
            <a:endParaRPr 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字段别名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0530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字段别名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1724660"/>
            <a:ext cx="6348095" cy="45694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别名：把查询结果改的更加容易阅读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name, age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student;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name as 姓名, age as 年龄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student;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如果别名中间有空格，用单引号加上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select name as 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姓 名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age as 年龄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student;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19010" y="3434715"/>
            <a:ext cx="4101465" cy="177038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数据和不加别名是一样的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别名不会改变原表结构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Update</a:t>
            </a:r>
            <a:endParaRPr 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怎样更新数据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0530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Update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怎样更新数据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4440" y="2115820"/>
            <a:ext cx="3876040" cy="17703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age=18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name='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李翠翠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';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69940" y="1627505"/>
            <a:ext cx="3401060" cy="23304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更新多条数据</a:t>
            </a:r>
            <a:endParaRPr 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age=18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gender='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';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4440" y="4370705"/>
            <a:ext cx="3876040" cy="17703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gender='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name='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牛强强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';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69940" y="4441825"/>
            <a:ext cx="4736465" cy="17703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经验：更新数据之前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先用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确认下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update/delete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都一样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Update</a:t>
            </a:r>
            <a:endParaRPr 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0530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Update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怎样更新数据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08420" y="2506980"/>
            <a:ext cx="5036185" cy="6508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、更新王宝宝的姓名为王大宝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15" y="2638425"/>
            <a:ext cx="5510530" cy="27216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8015" y="1788160"/>
            <a:ext cx="1964055" cy="6508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现存数据：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8420" y="3438525"/>
            <a:ext cx="4768215" cy="6508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、修改周子阳的年龄为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26200" y="4392930"/>
            <a:ext cx="5124450" cy="12109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、修改所有男生的年龄为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where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返回的都会更新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Delete</a:t>
            </a:r>
            <a:endParaRPr 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怎样删除数据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4005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RDBMS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的概念</a:t>
            </a:r>
            <a:endParaRPr lang="zh-CN" altLang="en-US" sz="3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83765" y="1339215"/>
            <a:ext cx="7486650" cy="5353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22780" y="1262380"/>
            <a:ext cx="7927340" cy="50482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927590" y="122301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表头</a:t>
            </a:r>
            <a:endParaRPr lang="zh-CN" altLang="en-US" sz="3200" b="1"/>
          </a:p>
        </p:txBody>
      </p:sp>
      <p:sp>
        <p:nvSpPr>
          <p:cNvPr id="6" name="矩形 5"/>
          <p:cNvSpPr/>
          <p:nvPr/>
        </p:nvSpPr>
        <p:spPr>
          <a:xfrm>
            <a:off x="1963420" y="2555240"/>
            <a:ext cx="7927340" cy="32956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005695" y="242824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行</a:t>
            </a:r>
            <a:endParaRPr lang="zh-CN" altLang="en-US" sz="3200" b="1"/>
          </a:p>
        </p:txBody>
      </p:sp>
      <p:sp>
        <p:nvSpPr>
          <p:cNvPr id="8" name="矩形 7"/>
          <p:cNvSpPr/>
          <p:nvPr/>
        </p:nvSpPr>
        <p:spPr>
          <a:xfrm>
            <a:off x="2300605" y="1137920"/>
            <a:ext cx="495300" cy="566229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24625" y="20383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列</a:t>
            </a:r>
            <a:endParaRPr lang="zh-CN" altLang="en-US" sz="3200" b="1"/>
          </a:p>
        </p:txBody>
      </p:sp>
      <p:sp>
        <p:nvSpPr>
          <p:cNvPr id="10" name="矩形 9"/>
          <p:cNvSpPr/>
          <p:nvPr/>
        </p:nvSpPr>
        <p:spPr>
          <a:xfrm>
            <a:off x="6421755" y="1003300"/>
            <a:ext cx="1049020" cy="590486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50365" y="411924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键</a:t>
            </a:r>
            <a:endParaRPr lang="zh-CN" altLang="en-US" sz="3200" b="1"/>
          </a:p>
        </p:txBody>
      </p:sp>
      <p:sp>
        <p:nvSpPr>
          <p:cNvPr id="12" name="文本框 11"/>
          <p:cNvSpPr txBox="1"/>
          <p:nvPr/>
        </p:nvSpPr>
        <p:spPr>
          <a:xfrm>
            <a:off x="10130790" y="460565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值</a:t>
            </a:r>
            <a:endParaRPr lang="zh-CN" altLang="en-US" sz="3200" b="1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8975725" y="4400550"/>
            <a:ext cx="1078230" cy="388620"/>
          </a:xfrm>
          <a:prstGeom prst="straightConnector1">
            <a:avLst/>
          </a:prstGeom>
          <a:ln w="57150">
            <a:solidFill>
              <a:srgbClr val="C0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1290" y="5354955"/>
            <a:ext cx="1687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这是一个表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很多表组成一个数据库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0530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Delete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怎样删除数据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4440" y="2115820"/>
            <a:ext cx="4034155" cy="12109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from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name='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李翠翠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';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4440" y="3696970"/>
            <a:ext cx="4792345" cy="17703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经验：删除数据之前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先用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确认下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update/delete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都一样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34965" y="2395855"/>
            <a:ext cx="5917565" cy="6508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观察：删除后，自增ID是不会变化的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0190" y="3976370"/>
            <a:ext cx="3884295" cy="12109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 table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  <a:endParaRPr 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from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student;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Delete</a:t>
            </a:r>
            <a:endParaRPr 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9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9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Delete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52005" y="2120265"/>
            <a:ext cx="3736975" cy="31692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insert into student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(name, gender, age)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values 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('张磊磊', '男', 4),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('王宝宝', '男', 10),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('李翠翠', '女', 11),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('赵香香', '女', 4),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('牛强强', '男', 13),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('周子阳', '男', 9),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('陆亦双', '女', 7);</a:t>
            </a:r>
            <a:endParaRPr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6150" y="2052955"/>
            <a:ext cx="5991225" cy="34766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 </a:t>
            </a: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先重建数据</a:t>
            </a:r>
            <a:endParaRPr lang="zh-CN" altLang="en-US"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drop table </a:t>
            </a: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student</a:t>
            </a:r>
            <a:r>
              <a:rPr lang="en-US" altLang="zh-CN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zh-CN" altLang="en-US"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create table student(</a:t>
            </a:r>
            <a:endParaRPr lang="zh-CN" altLang="en-US"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stu_id int auto_increment,</a:t>
            </a:r>
            <a:endParaRPr lang="zh-CN" altLang="en-US"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name varchar(3),</a:t>
            </a:r>
            <a:endParaRPr lang="zh-CN" altLang="en-US"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gender char(1),</a:t>
            </a:r>
            <a:endParaRPr lang="zh-CN" altLang="en-US"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age int</a:t>
            </a:r>
            <a:r>
              <a:rPr lang="en-US" altLang="zh-CN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endParaRPr lang="en-US" altLang="zh-CN" sz="200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en-US" altLang="zh-CN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primary key(stu_id)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);</a:t>
            </a:r>
            <a:endParaRPr lang="zh-CN" altLang="en-US" sz="20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0530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Delete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81430" y="3070225"/>
            <a:ext cx="6492240" cy="17703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：删除所有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岁的学生；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：删除所有的年龄等于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的学生；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：删除所有的学生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sz="9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9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大练习题</a:t>
            </a:r>
            <a:endParaRPr lang="zh-CN" altLang="en-US" sz="9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Create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Read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Update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Delete</a:t>
            </a:r>
            <a:endParaRPr lang="en-US" altLang="zh-CN" sz="4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616075" y="1963420"/>
            <a:ext cx="8959215" cy="29317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6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 CRUD </a:t>
            </a:r>
            <a:r>
              <a:rPr lang="zh-CN" altLang="en-US" sz="6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练习题</a:t>
            </a:r>
            <a:endParaRPr lang="zh-CN" altLang="en-US" sz="6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6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春天到了</a:t>
            </a:r>
            <a:endParaRPr lang="zh-CN" altLang="en-US" sz="6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defRPr/>
            </a:pPr>
            <a:r>
              <a:rPr lang="zh-CN" altLang="en-US" sz="6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</a:t>
            </a:r>
            <a:r>
              <a:rPr lang="en-US" altLang="zh-CN" sz="6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6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整理你的衣柜</a:t>
            </a:r>
            <a:endParaRPr lang="zh-CN" altLang="en-US" sz="6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0530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02335" y="1692275"/>
            <a:ext cx="4106545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Create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创建一个数据库 clothes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_db</a:t>
            </a:r>
            <a:endParaRPr lang="en-US" altLang="zh-CN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新建一个数据表 clothes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335" y="2856230"/>
            <a:ext cx="4106545" cy="2584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单条语句新增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条数据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('短袖', '白色', 'XL', 100),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('短袖', '黑色', 'XL', 130),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('牛仔裤', '蓝色', 'L', 20),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('牛仔裤', '黑色', 'XL', 80),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('西服', '黑色', 'XL', 200),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('毛衣', '灰色', 'XXL', 230),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('短袖', '红色', 'XL', 70),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('衬衫', '白色', 'L', 120)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2335" y="5588635"/>
            <a:ext cx="4106545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单条语句新增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条数据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('运动裤', '蓝色', 'M', 10)</a:t>
            </a:r>
            <a:endParaRPr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402580" y="1910715"/>
          <a:ext cx="5562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10"/>
                <a:gridCol w="938530"/>
                <a:gridCol w="1112520"/>
                <a:gridCol w="923290"/>
                <a:gridCol w="1301750"/>
              </a:tblGrid>
              <a:tr h="3644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color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size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last_worn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白色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130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牛仔裤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蓝色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牛仔裤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西服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毛衣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灰色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230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红色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衬衫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白色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120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运动裤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蓝色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1910715"/>
            <a:ext cx="4349750" cy="3969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None/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Read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查询所有的衣服，只包含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name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color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两列</a:t>
            </a:r>
            <a:endParaRPr lang="en-US" altLang="zh-CN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查询所有的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尺寸的衣服，包含所有列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查询所有的尺寸是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的衣服，返回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name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color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size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last_worn</a:t>
            </a:r>
            <a:endParaRPr lang="en-US" altLang="zh-CN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402580" y="1910715"/>
          <a:ext cx="5562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10"/>
                <a:gridCol w="938530"/>
                <a:gridCol w="1112520"/>
                <a:gridCol w="957580"/>
                <a:gridCol w="1267460"/>
              </a:tblGrid>
              <a:tr h="3644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color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size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last_worn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白色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130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牛仔裤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蓝色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牛仔裤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西服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毛衣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灰色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230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红色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衬衫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白色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120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运动裤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蓝色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2451100"/>
            <a:ext cx="4505960" cy="2861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None/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Update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将所有的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尺寸的衣服，都改成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尺寸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将最近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天穿过这个衣服，改成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将“白色”的衣服，统一改成“泛白”，并且尺寸改成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endParaRPr lang="en-US" altLang="zh-CN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402580" y="1910715"/>
          <a:ext cx="5562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10"/>
                <a:gridCol w="938530"/>
                <a:gridCol w="1112520"/>
                <a:gridCol w="931545"/>
                <a:gridCol w="1293495"/>
              </a:tblGrid>
              <a:tr h="3644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color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size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last_worn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白色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130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牛仔裤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蓝色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牛仔裤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西服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毛衣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灰色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230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红色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衬衫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白色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120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运动裤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蓝色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1814195" y="438785"/>
            <a:ext cx="9380220" cy="9728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CRUD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大练习题</a:t>
            </a:r>
            <a:endParaRPr lang="zh-CN" altLang="en-US" sz="32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2915" y="529590"/>
            <a:ext cx="1054100" cy="734060"/>
            <a:chOff x="1311557" y="1084208"/>
            <a:chExt cx="363995" cy="250835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0570" y="2451100"/>
            <a:ext cx="4505960" cy="2861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None/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删除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天以上还没穿的衣服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删除“西服”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删除所有的衣服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90204" pitchFamily="34" charset="0"/>
              <a:buAutoNum type="arabicPeriod"/>
            </a:pP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删除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clothes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数据表</a:t>
            </a:r>
            <a:endParaRPr lang="zh-CN" altLang="en-US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402580" y="1910715"/>
          <a:ext cx="5562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10"/>
                <a:gridCol w="938530"/>
                <a:gridCol w="1112520"/>
                <a:gridCol w="932180"/>
                <a:gridCol w="1292860"/>
              </a:tblGrid>
              <a:tr h="3644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color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size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last_worn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白色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130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牛仔裤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蓝色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牛仔裤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西服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黑色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180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毛衣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灰色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230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短袖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红色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衬衫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白色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120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运动裤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蓝色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zh-CN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5720" marR="4572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0.6"/>
</p:tagLst>
</file>

<file path=ppt/tags/tag10.xml><?xml version="1.0" encoding="utf-8"?>
<p:tagLst xmlns:p="http://schemas.openxmlformats.org/presentationml/2006/main">
  <p:tag name="TIMING" val="|0.6"/>
</p:tagLst>
</file>

<file path=ppt/tags/tag100.xml><?xml version="1.0" encoding="utf-8"?>
<p:tagLst xmlns:p="http://schemas.openxmlformats.org/presentationml/2006/main">
  <p:tag name="TIMING" val="|0.6"/>
</p:tagLst>
</file>

<file path=ppt/tags/tag101.xml><?xml version="1.0" encoding="utf-8"?>
<p:tagLst xmlns:p="http://schemas.openxmlformats.org/presentationml/2006/main">
  <p:tag name="KSO_WM_UNIT_TABLE_BEAUTIFY" val="smartTable{df8d62fa-ec97-4e1d-a201-14cac54467ab}"/>
  <p:tag name="TABLE_ENDDRAG_ORIGIN_RECT" val="438*336"/>
  <p:tag name="TABLE_ENDDRAG_RECT" val="408*127*438*312"/>
</p:tagLst>
</file>

<file path=ppt/tags/tag102.xml><?xml version="1.0" encoding="utf-8"?>
<p:tagLst xmlns:p="http://schemas.openxmlformats.org/presentationml/2006/main">
  <p:tag name="TIMING" val="|0.6"/>
</p:tagLst>
</file>

<file path=ppt/tags/tag103.xml><?xml version="1.0" encoding="utf-8"?>
<p:tagLst xmlns:p="http://schemas.openxmlformats.org/presentationml/2006/main">
  <p:tag name="KSO_WM_UNIT_TABLE_BEAUTIFY" val="smartTable{df8d62fa-ec97-4e1d-a201-14cac54467ab}"/>
  <p:tag name="TABLE_ENDDRAG_ORIGIN_RECT" val="438*336"/>
  <p:tag name="TABLE_ENDDRAG_RECT" val="408*127*438*312"/>
</p:tagLst>
</file>

<file path=ppt/tags/tag104.xml><?xml version="1.0" encoding="utf-8"?>
<p:tagLst xmlns:p="http://schemas.openxmlformats.org/presentationml/2006/main">
  <p:tag name="TIMING" val="|0.6"/>
</p:tagLst>
</file>

<file path=ppt/tags/tag105.xml><?xml version="1.0" encoding="utf-8"?>
<p:tagLst xmlns:p="http://schemas.openxmlformats.org/presentationml/2006/main">
  <p:tag name="KSO_WM_UNIT_TABLE_BEAUTIFY" val="smartTable{df8d62fa-ec97-4e1d-a201-14cac54467ab}"/>
  <p:tag name="TABLE_ENDDRAG_ORIGIN_RECT" val="438*336"/>
  <p:tag name="TABLE_ENDDRAG_RECT" val="408*127*438*312"/>
</p:tagLst>
</file>

<file path=ppt/tags/tag106.xml><?xml version="1.0" encoding="utf-8"?>
<p:tagLst xmlns:p="http://schemas.openxmlformats.org/presentationml/2006/main">
  <p:tag name="TIMING" val="|0.6"/>
</p:tagLst>
</file>

<file path=ppt/tags/tag107.xml><?xml version="1.0" encoding="utf-8"?>
<p:tagLst xmlns:p="http://schemas.openxmlformats.org/presentationml/2006/main">
  <p:tag name="KSO_WM_UNIT_TABLE_BEAUTIFY" val="smartTable{df8d62fa-ec97-4e1d-a201-14cac54467ab}"/>
  <p:tag name="TABLE_ENDDRAG_ORIGIN_RECT" val="438*336"/>
  <p:tag name="TABLE_ENDDRAG_RECT" val="408*127*438*312"/>
</p:tagLst>
</file>

<file path=ppt/tags/tag108.xml><?xml version="1.0" encoding="utf-8"?>
<p:tagLst xmlns:p="http://schemas.openxmlformats.org/presentationml/2006/main">
  <p:tag name="TIMING" val="|0.6"/>
</p:tagLst>
</file>

<file path=ppt/tags/tag109.xml><?xml version="1.0" encoding="utf-8"?>
<p:tagLst xmlns:p="http://schemas.openxmlformats.org/presentationml/2006/main">
  <p:tag name="TIMING" val="|0.6"/>
</p:tagLst>
</file>

<file path=ppt/tags/tag11.xml><?xml version="1.0" encoding="utf-8"?>
<p:tagLst xmlns:p="http://schemas.openxmlformats.org/presentationml/2006/main">
  <p:tag name="TIMING" val="|0.6"/>
</p:tagLst>
</file>

<file path=ppt/tags/tag110.xml><?xml version="1.0" encoding="utf-8"?>
<p:tagLst xmlns:p="http://schemas.openxmlformats.org/presentationml/2006/main">
  <p:tag name="TIMING" val="|0.6"/>
</p:tagLst>
</file>

<file path=ppt/tags/tag111.xml><?xml version="1.0" encoding="utf-8"?>
<p:tagLst xmlns:p="http://schemas.openxmlformats.org/presentationml/2006/main">
  <p:tag name="TIMING" val="|0.6"/>
</p:tagLst>
</file>

<file path=ppt/tags/tag112.xml><?xml version="1.0" encoding="utf-8"?>
<p:tagLst xmlns:p="http://schemas.openxmlformats.org/presentationml/2006/main">
  <p:tag name="TIMING" val="|0.6"/>
</p:tagLst>
</file>

<file path=ppt/tags/tag113.xml><?xml version="1.0" encoding="utf-8"?>
<p:tagLst xmlns:p="http://schemas.openxmlformats.org/presentationml/2006/main">
  <p:tag name="TIMING" val="|0.6"/>
</p:tagLst>
</file>

<file path=ppt/tags/tag114.xml><?xml version="1.0" encoding="utf-8"?>
<p:tagLst xmlns:p="http://schemas.openxmlformats.org/presentationml/2006/main">
  <p:tag name="TIMING" val="|0.6"/>
</p:tagLst>
</file>

<file path=ppt/tags/tag115.xml><?xml version="1.0" encoding="utf-8"?>
<p:tagLst xmlns:p="http://schemas.openxmlformats.org/presentationml/2006/main">
  <p:tag name="TIMING" val="|0.6"/>
</p:tagLst>
</file>

<file path=ppt/tags/tag116.xml><?xml version="1.0" encoding="utf-8"?>
<p:tagLst xmlns:p="http://schemas.openxmlformats.org/presentationml/2006/main">
  <p:tag name="TIMING" val="|0.6"/>
</p:tagLst>
</file>

<file path=ppt/tags/tag117.xml><?xml version="1.0" encoding="utf-8"?>
<p:tagLst xmlns:p="http://schemas.openxmlformats.org/presentationml/2006/main">
  <p:tag name="TIMING" val="|0.6"/>
</p:tagLst>
</file>

<file path=ppt/tags/tag118.xml><?xml version="1.0" encoding="utf-8"?>
<p:tagLst xmlns:p="http://schemas.openxmlformats.org/presentationml/2006/main">
  <p:tag name="TIMING" val="|0.6"/>
</p:tagLst>
</file>

<file path=ppt/tags/tag119.xml><?xml version="1.0" encoding="utf-8"?>
<p:tagLst xmlns:p="http://schemas.openxmlformats.org/presentationml/2006/main">
  <p:tag name="TIMING" val="|0.6"/>
</p:tagLst>
</file>

<file path=ppt/tags/tag12.xml><?xml version="1.0" encoding="utf-8"?>
<p:tagLst xmlns:p="http://schemas.openxmlformats.org/presentationml/2006/main">
  <p:tag name="TIMING" val="|0.6"/>
</p:tagLst>
</file>

<file path=ppt/tags/tag120.xml><?xml version="1.0" encoding="utf-8"?>
<p:tagLst xmlns:p="http://schemas.openxmlformats.org/presentationml/2006/main">
  <p:tag name="TIMING" val="|0.6"/>
</p:tagLst>
</file>

<file path=ppt/tags/tag121.xml><?xml version="1.0" encoding="utf-8"?>
<p:tagLst xmlns:p="http://schemas.openxmlformats.org/presentationml/2006/main">
  <p:tag name="TIMING" val="|0.6"/>
</p:tagLst>
</file>

<file path=ppt/tags/tag122.xml><?xml version="1.0" encoding="utf-8"?>
<p:tagLst xmlns:p="http://schemas.openxmlformats.org/presentationml/2006/main">
  <p:tag name="TIMING" val="|0.6"/>
</p:tagLst>
</file>

<file path=ppt/tags/tag123.xml><?xml version="1.0" encoding="utf-8"?>
<p:tagLst xmlns:p="http://schemas.openxmlformats.org/presentationml/2006/main">
  <p:tag name="TIMING" val="|0.6"/>
</p:tagLst>
</file>

<file path=ppt/tags/tag124.xml><?xml version="1.0" encoding="utf-8"?>
<p:tagLst xmlns:p="http://schemas.openxmlformats.org/presentationml/2006/main">
  <p:tag name="TIMING" val="|0.6"/>
</p:tagLst>
</file>

<file path=ppt/tags/tag125.xml><?xml version="1.0" encoding="utf-8"?>
<p:tagLst xmlns:p="http://schemas.openxmlformats.org/presentationml/2006/main">
  <p:tag name="TIMING" val="|0.6"/>
</p:tagLst>
</file>

<file path=ppt/tags/tag126.xml><?xml version="1.0" encoding="utf-8"?>
<p:tagLst xmlns:p="http://schemas.openxmlformats.org/presentationml/2006/main">
  <p:tag name="TIMING" val="|0.6"/>
</p:tagLst>
</file>

<file path=ppt/tags/tag127.xml><?xml version="1.0" encoding="utf-8"?>
<p:tagLst xmlns:p="http://schemas.openxmlformats.org/presentationml/2006/main">
  <p:tag name="TIMING" val="|0.6"/>
</p:tagLst>
</file>

<file path=ppt/tags/tag128.xml><?xml version="1.0" encoding="utf-8"?>
<p:tagLst xmlns:p="http://schemas.openxmlformats.org/presentationml/2006/main">
  <p:tag name="TIMING" val="|0.6"/>
</p:tagLst>
</file>

<file path=ppt/tags/tag129.xml><?xml version="1.0" encoding="utf-8"?>
<p:tagLst xmlns:p="http://schemas.openxmlformats.org/presentationml/2006/main">
  <p:tag name="TIMING" val="|0.6"/>
</p:tagLst>
</file>

<file path=ppt/tags/tag13.xml><?xml version="1.0" encoding="utf-8"?>
<p:tagLst xmlns:p="http://schemas.openxmlformats.org/presentationml/2006/main">
  <p:tag name="TIMING" val="|0.6"/>
</p:tagLst>
</file>

<file path=ppt/tags/tag130.xml><?xml version="1.0" encoding="utf-8"?>
<p:tagLst xmlns:p="http://schemas.openxmlformats.org/presentationml/2006/main">
  <p:tag name="TIMING" val="|0.6"/>
</p:tagLst>
</file>

<file path=ppt/tags/tag131.xml><?xml version="1.0" encoding="utf-8"?>
<p:tagLst xmlns:p="http://schemas.openxmlformats.org/presentationml/2006/main">
  <p:tag name="TIMING" val="|0.6"/>
</p:tagLst>
</file>

<file path=ppt/tags/tag132.xml><?xml version="1.0" encoding="utf-8"?>
<p:tagLst xmlns:p="http://schemas.openxmlformats.org/presentationml/2006/main">
  <p:tag name="TIMING" val="|0.6"/>
</p:tagLst>
</file>

<file path=ppt/tags/tag133.xml><?xml version="1.0" encoding="utf-8"?>
<p:tagLst xmlns:p="http://schemas.openxmlformats.org/presentationml/2006/main">
  <p:tag name="TIMING" val="|0.6"/>
</p:tagLst>
</file>

<file path=ppt/tags/tag134.xml><?xml version="1.0" encoding="utf-8"?>
<p:tagLst xmlns:p="http://schemas.openxmlformats.org/presentationml/2006/main">
  <p:tag name="TIMING" val="|0.6"/>
</p:tagLst>
</file>

<file path=ppt/tags/tag135.xml><?xml version="1.0" encoding="utf-8"?>
<p:tagLst xmlns:p="http://schemas.openxmlformats.org/presentationml/2006/main">
  <p:tag name="TIMING" val="|0.6"/>
</p:tagLst>
</file>

<file path=ppt/tags/tag136.xml><?xml version="1.0" encoding="utf-8"?>
<p:tagLst xmlns:p="http://schemas.openxmlformats.org/presentationml/2006/main">
  <p:tag name="TIMING" val="|0.6"/>
</p:tagLst>
</file>

<file path=ppt/tags/tag137.xml><?xml version="1.0" encoding="utf-8"?>
<p:tagLst xmlns:p="http://schemas.openxmlformats.org/presentationml/2006/main">
  <p:tag name="TIMING" val="|0.6"/>
</p:tagLst>
</file>

<file path=ppt/tags/tag138.xml><?xml version="1.0" encoding="utf-8"?>
<p:tagLst xmlns:p="http://schemas.openxmlformats.org/presentationml/2006/main">
  <p:tag name="TIMING" val="|0.6"/>
</p:tagLst>
</file>

<file path=ppt/tags/tag139.xml><?xml version="1.0" encoding="utf-8"?>
<p:tagLst xmlns:p="http://schemas.openxmlformats.org/presentationml/2006/main">
  <p:tag name="TIMING" val="|0.6"/>
</p:tagLst>
</file>

<file path=ppt/tags/tag14.xml><?xml version="1.0" encoding="utf-8"?>
<p:tagLst xmlns:p="http://schemas.openxmlformats.org/presentationml/2006/main">
  <p:tag name="TIMING" val="|0.6"/>
</p:tagLst>
</file>

<file path=ppt/tags/tag140.xml><?xml version="1.0" encoding="utf-8"?>
<p:tagLst xmlns:p="http://schemas.openxmlformats.org/presentationml/2006/main">
  <p:tag name="TIMING" val="|0.6"/>
</p:tagLst>
</file>

<file path=ppt/tags/tag141.xml><?xml version="1.0" encoding="utf-8"?>
<p:tagLst xmlns:p="http://schemas.openxmlformats.org/presentationml/2006/main">
  <p:tag name="TIMING" val="|0.6"/>
</p:tagLst>
</file>

<file path=ppt/tags/tag142.xml><?xml version="1.0" encoding="utf-8"?>
<p:tagLst xmlns:p="http://schemas.openxmlformats.org/presentationml/2006/main">
  <p:tag name="TIMING" val="|0.6"/>
</p:tagLst>
</file>

<file path=ppt/tags/tag143.xml><?xml version="1.0" encoding="utf-8"?>
<p:tagLst xmlns:p="http://schemas.openxmlformats.org/presentationml/2006/main">
  <p:tag name="TIMING" val="|0.6"/>
</p:tagLst>
</file>

<file path=ppt/tags/tag144.xml><?xml version="1.0" encoding="utf-8"?>
<p:tagLst xmlns:p="http://schemas.openxmlformats.org/presentationml/2006/main">
  <p:tag name="TIMING" val="|0.6"/>
</p:tagLst>
</file>

<file path=ppt/tags/tag145.xml><?xml version="1.0" encoding="utf-8"?>
<p:tagLst xmlns:p="http://schemas.openxmlformats.org/presentationml/2006/main">
  <p:tag name="TIMING" val="|0.6"/>
</p:tagLst>
</file>

<file path=ppt/tags/tag146.xml><?xml version="1.0" encoding="utf-8"?>
<p:tagLst xmlns:p="http://schemas.openxmlformats.org/presentationml/2006/main">
  <p:tag name="TIMING" val="|0.6"/>
</p:tagLst>
</file>

<file path=ppt/tags/tag147.xml><?xml version="1.0" encoding="utf-8"?>
<p:tagLst xmlns:p="http://schemas.openxmlformats.org/presentationml/2006/main">
  <p:tag name="TIMING" val="|0.6"/>
</p:tagLst>
</file>

<file path=ppt/tags/tag148.xml><?xml version="1.0" encoding="utf-8"?>
<p:tagLst xmlns:p="http://schemas.openxmlformats.org/presentationml/2006/main">
  <p:tag name="TIMING" val="|0.6"/>
</p:tagLst>
</file>

<file path=ppt/tags/tag149.xml><?xml version="1.0" encoding="utf-8"?>
<p:tagLst xmlns:p="http://schemas.openxmlformats.org/presentationml/2006/main">
  <p:tag name="TIMING" val="|0.6"/>
</p:tagLst>
</file>

<file path=ppt/tags/tag15.xml><?xml version="1.0" encoding="utf-8"?>
<p:tagLst xmlns:p="http://schemas.openxmlformats.org/presentationml/2006/main">
  <p:tag name="TIMING" val="|0.6"/>
</p:tagLst>
</file>

<file path=ppt/tags/tag150.xml><?xml version="1.0" encoding="utf-8"?>
<p:tagLst xmlns:p="http://schemas.openxmlformats.org/presentationml/2006/main">
  <p:tag name="TIMING" val="|0.6"/>
</p:tagLst>
</file>

<file path=ppt/tags/tag151.xml><?xml version="1.0" encoding="utf-8"?>
<p:tagLst xmlns:p="http://schemas.openxmlformats.org/presentationml/2006/main">
  <p:tag name="TIMING" val="|0.6"/>
</p:tagLst>
</file>

<file path=ppt/tags/tag152.xml><?xml version="1.0" encoding="utf-8"?>
<p:tagLst xmlns:p="http://schemas.openxmlformats.org/presentationml/2006/main">
  <p:tag name="TIMING" val="|0.6"/>
</p:tagLst>
</file>

<file path=ppt/tags/tag153.xml><?xml version="1.0" encoding="utf-8"?>
<p:tagLst xmlns:p="http://schemas.openxmlformats.org/presentationml/2006/main">
  <p:tag name="TIMING" val="|0.6"/>
</p:tagLst>
</file>

<file path=ppt/tags/tag154.xml><?xml version="1.0" encoding="utf-8"?>
<p:tagLst xmlns:p="http://schemas.openxmlformats.org/presentationml/2006/main">
  <p:tag name="TIMING" val="|0.6"/>
</p:tagLst>
</file>

<file path=ppt/tags/tag155.xml><?xml version="1.0" encoding="utf-8"?>
<p:tagLst xmlns:p="http://schemas.openxmlformats.org/presentationml/2006/main">
  <p:tag name="TIMING" val="|0.6"/>
</p:tagLst>
</file>

<file path=ppt/tags/tag156.xml><?xml version="1.0" encoding="utf-8"?>
<p:tagLst xmlns:p="http://schemas.openxmlformats.org/presentationml/2006/main">
  <p:tag name="TIMING" val="|0.6"/>
</p:tagLst>
</file>

<file path=ppt/tags/tag157.xml><?xml version="1.0" encoding="utf-8"?>
<p:tagLst xmlns:p="http://schemas.openxmlformats.org/presentationml/2006/main">
  <p:tag name="TIMING" val="|0.6"/>
</p:tagLst>
</file>

<file path=ppt/tags/tag158.xml><?xml version="1.0" encoding="utf-8"?>
<p:tagLst xmlns:p="http://schemas.openxmlformats.org/presentationml/2006/main">
  <p:tag name="TIMING" val="|0.6"/>
</p:tagLst>
</file>

<file path=ppt/tags/tag159.xml><?xml version="1.0" encoding="utf-8"?>
<p:tagLst xmlns:p="http://schemas.openxmlformats.org/presentationml/2006/main">
  <p:tag name="TIMING" val="|0.6"/>
</p:tagLst>
</file>

<file path=ppt/tags/tag16.xml><?xml version="1.0" encoding="utf-8"?>
<p:tagLst xmlns:p="http://schemas.openxmlformats.org/presentationml/2006/main">
  <p:tag name="TIMING" val="|0.6"/>
</p:tagLst>
</file>

<file path=ppt/tags/tag160.xml><?xml version="1.0" encoding="utf-8"?>
<p:tagLst xmlns:p="http://schemas.openxmlformats.org/presentationml/2006/main">
  <p:tag name="TIMING" val="|0.6"/>
</p:tagLst>
</file>

<file path=ppt/tags/tag161.xml><?xml version="1.0" encoding="utf-8"?>
<p:tagLst xmlns:p="http://schemas.openxmlformats.org/presentationml/2006/main">
  <p:tag name="TIMING" val="|0.6"/>
</p:tagLst>
</file>

<file path=ppt/tags/tag162.xml><?xml version="1.0" encoding="utf-8"?>
<p:tagLst xmlns:p="http://schemas.openxmlformats.org/presentationml/2006/main">
  <p:tag name="TIMING" val="|0.6"/>
</p:tagLst>
</file>

<file path=ppt/tags/tag163.xml><?xml version="1.0" encoding="utf-8"?>
<p:tagLst xmlns:p="http://schemas.openxmlformats.org/presentationml/2006/main">
  <p:tag name="TIMING" val="|0.6"/>
</p:tagLst>
</file>

<file path=ppt/tags/tag164.xml><?xml version="1.0" encoding="utf-8"?>
<p:tagLst xmlns:p="http://schemas.openxmlformats.org/presentationml/2006/main">
  <p:tag name="TIMING" val="|0.6"/>
</p:tagLst>
</file>

<file path=ppt/tags/tag165.xml><?xml version="1.0" encoding="utf-8"?>
<p:tagLst xmlns:p="http://schemas.openxmlformats.org/presentationml/2006/main">
  <p:tag name="TIMING" val="|0.6"/>
</p:tagLst>
</file>

<file path=ppt/tags/tag166.xml><?xml version="1.0" encoding="utf-8"?>
<p:tagLst xmlns:p="http://schemas.openxmlformats.org/presentationml/2006/main">
  <p:tag name="TIMING" val="|0.6"/>
</p:tagLst>
</file>

<file path=ppt/tags/tag167.xml><?xml version="1.0" encoding="utf-8"?>
<p:tagLst xmlns:p="http://schemas.openxmlformats.org/presentationml/2006/main">
  <p:tag name="TIMING" val="|0.6"/>
</p:tagLst>
</file>

<file path=ppt/tags/tag168.xml><?xml version="1.0" encoding="utf-8"?>
<p:tagLst xmlns:p="http://schemas.openxmlformats.org/presentationml/2006/main">
  <p:tag name="TIMING" val="|0.6"/>
</p:tagLst>
</file>

<file path=ppt/tags/tag169.xml><?xml version="1.0" encoding="utf-8"?>
<p:tagLst xmlns:p="http://schemas.openxmlformats.org/presentationml/2006/main">
  <p:tag name="TIMING" val="|0.6"/>
</p:tagLst>
</file>

<file path=ppt/tags/tag17.xml><?xml version="1.0" encoding="utf-8"?>
<p:tagLst xmlns:p="http://schemas.openxmlformats.org/presentationml/2006/main">
  <p:tag name="TIMING" val="|0.6"/>
</p:tagLst>
</file>

<file path=ppt/tags/tag170.xml><?xml version="1.0" encoding="utf-8"?>
<p:tagLst xmlns:p="http://schemas.openxmlformats.org/presentationml/2006/main">
  <p:tag name="TIMING" val="|0.6"/>
</p:tagLst>
</file>

<file path=ppt/tags/tag171.xml><?xml version="1.0" encoding="utf-8"?>
<p:tagLst xmlns:p="http://schemas.openxmlformats.org/presentationml/2006/main">
  <p:tag name="TIMING" val="|0.6"/>
</p:tagLst>
</file>

<file path=ppt/tags/tag172.xml><?xml version="1.0" encoding="utf-8"?>
<p:tagLst xmlns:p="http://schemas.openxmlformats.org/presentationml/2006/main">
  <p:tag name="TIMING" val="|0.6"/>
</p:tagLst>
</file>

<file path=ppt/tags/tag173.xml><?xml version="1.0" encoding="utf-8"?>
<p:tagLst xmlns:p="http://schemas.openxmlformats.org/presentationml/2006/main">
  <p:tag name="TIMING" val="|0.6"/>
</p:tagLst>
</file>

<file path=ppt/tags/tag174.xml><?xml version="1.0" encoding="utf-8"?>
<p:tagLst xmlns:p="http://schemas.openxmlformats.org/presentationml/2006/main">
  <p:tag name="TIMING" val="|0.6"/>
</p:tagLst>
</file>

<file path=ppt/tags/tag175.xml><?xml version="1.0" encoding="utf-8"?>
<p:tagLst xmlns:p="http://schemas.openxmlformats.org/presentationml/2006/main">
  <p:tag name="TIMING" val="|0.6"/>
</p:tagLst>
</file>

<file path=ppt/tags/tag176.xml><?xml version="1.0" encoding="utf-8"?>
<p:tagLst xmlns:p="http://schemas.openxmlformats.org/presentationml/2006/main">
  <p:tag name="TIMING" val="|0.6"/>
</p:tagLst>
</file>

<file path=ppt/tags/tag177.xml><?xml version="1.0" encoding="utf-8"?>
<p:tagLst xmlns:p="http://schemas.openxmlformats.org/presentationml/2006/main">
  <p:tag name="TIMING" val="|0.6"/>
</p:tagLst>
</file>

<file path=ppt/tags/tag178.xml><?xml version="1.0" encoding="utf-8"?>
<p:tagLst xmlns:p="http://schemas.openxmlformats.org/presentationml/2006/main">
  <p:tag name="TIMING" val="|0.6"/>
</p:tagLst>
</file>

<file path=ppt/tags/tag179.xml><?xml version="1.0" encoding="utf-8"?>
<p:tagLst xmlns:p="http://schemas.openxmlformats.org/presentationml/2006/main">
  <p:tag name="TIMING" val="|0.6"/>
</p:tagLst>
</file>

<file path=ppt/tags/tag18.xml><?xml version="1.0" encoding="utf-8"?>
<p:tagLst xmlns:p="http://schemas.openxmlformats.org/presentationml/2006/main">
  <p:tag name="TIMING" val="|0.6"/>
</p:tagLst>
</file>

<file path=ppt/tags/tag180.xml><?xml version="1.0" encoding="utf-8"?>
<p:tagLst xmlns:p="http://schemas.openxmlformats.org/presentationml/2006/main">
  <p:tag name="TIMING" val="|0.6"/>
</p:tagLst>
</file>

<file path=ppt/tags/tag181.xml><?xml version="1.0" encoding="utf-8"?>
<p:tagLst xmlns:p="http://schemas.openxmlformats.org/presentationml/2006/main">
  <p:tag name="TIMING" val="|0.6"/>
</p:tagLst>
</file>

<file path=ppt/tags/tag182.xml><?xml version="1.0" encoding="utf-8"?>
<p:tagLst xmlns:p="http://schemas.openxmlformats.org/presentationml/2006/main">
  <p:tag name="TIMING" val="|0.6"/>
</p:tagLst>
</file>

<file path=ppt/tags/tag183.xml><?xml version="1.0" encoding="utf-8"?>
<p:tagLst xmlns:p="http://schemas.openxmlformats.org/presentationml/2006/main">
  <p:tag name="KSO_WM_UNIT_PLACING_PICTURE_USER_VIEWPORT" val="{&quot;height&quot;:2295,&quot;width&quot;:5070}"/>
</p:tagLst>
</file>

<file path=ppt/tags/tag184.xml><?xml version="1.0" encoding="utf-8"?>
<p:tagLst xmlns:p="http://schemas.openxmlformats.org/presentationml/2006/main">
  <p:tag name="TIMING" val="|0.6"/>
</p:tagLst>
</file>

<file path=ppt/tags/tag185.xml><?xml version="1.0" encoding="utf-8"?>
<p:tagLst xmlns:p="http://schemas.openxmlformats.org/presentationml/2006/main">
  <p:tag name="TIMING" val="|0.6"/>
</p:tagLst>
</file>

<file path=ppt/tags/tag186.xml><?xml version="1.0" encoding="utf-8"?>
<p:tagLst xmlns:p="http://schemas.openxmlformats.org/presentationml/2006/main">
  <p:tag name="TIMING" val="|0.6"/>
</p:tagLst>
</file>

<file path=ppt/tags/tag187.xml><?xml version="1.0" encoding="utf-8"?>
<p:tagLst xmlns:p="http://schemas.openxmlformats.org/presentationml/2006/main">
  <p:tag name="TIMING" val="|0.6"/>
</p:tagLst>
</file>

<file path=ppt/tags/tag188.xml><?xml version="1.0" encoding="utf-8"?>
<p:tagLst xmlns:p="http://schemas.openxmlformats.org/presentationml/2006/main">
  <p:tag name="TIMING" val="|0.6"/>
</p:tagLst>
</file>

<file path=ppt/tags/tag189.xml><?xml version="1.0" encoding="utf-8"?>
<p:tagLst xmlns:p="http://schemas.openxmlformats.org/presentationml/2006/main">
  <p:tag name="KSO_WM_UNIT_TABLE_BEAUTIFY" val="smartTable{a2f4f060-39da-4968-afca-dc948a72382a}"/>
</p:tagLst>
</file>

<file path=ppt/tags/tag19.xml><?xml version="1.0" encoding="utf-8"?>
<p:tagLst xmlns:p="http://schemas.openxmlformats.org/presentationml/2006/main">
  <p:tag name="TIMING" val="|0.6"/>
</p:tagLst>
</file>

<file path=ppt/tags/tag190.xml><?xml version="1.0" encoding="utf-8"?>
<p:tagLst xmlns:p="http://schemas.openxmlformats.org/presentationml/2006/main">
  <p:tag name="TIMING" val="|0.6"/>
</p:tagLst>
</file>

<file path=ppt/tags/tag191.xml><?xml version="1.0" encoding="utf-8"?>
<p:tagLst xmlns:p="http://schemas.openxmlformats.org/presentationml/2006/main">
  <p:tag name="TIMING" val="|0.6"/>
</p:tagLst>
</file>

<file path=ppt/tags/tag192.xml><?xml version="1.0" encoding="utf-8"?>
<p:tagLst xmlns:p="http://schemas.openxmlformats.org/presentationml/2006/main">
  <p:tag name="KSO_WM_UNIT_TABLE_BEAUTIFY" val="smartTable{d8d29a93-f83b-4d99-ab27-1e32a7122db7}"/>
  <p:tag name="TABLE_ENDDRAG_ORIGIN_RECT" val="612*197"/>
  <p:tag name="TABLE_ENDDRAG_RECT" val="173*313*612*197"/>
</p:tagLst>
</file>

<file path=ppt/tags/tag193.xml><?xml version="1.0" encoding="utf-8"?>
<p:tagLst xmlns:p="http://schemas.openxmlformats.org/presentationml/2006/main">
  <p:tag name="TIMING" val="|0.6"/>
</p:tagLst>
</file>

<file path=ppt/tags/tag194.xml><?xml version="1.0" encoding="utf-8"?>
<p:tagLst xmlns:p="http://schemas.openxmlformats.org/presentationml/2006/main">
  <p:tag name="TIMING" val="|0.6"/>
</p:tagLst>
</file>

<file path=ppt/tags/tag195.xml><?xml version="1.0" encoding="utf-8"?>
<p:tagLst xmlns:p="http://schemas.openxmlformats.org/presentationml/2006/main">
  <p:tag name="TIMING" val="|0.6"/>
</p:tagLst>
</file>

<file path=ppt/tags/tag196.xml><?xml version="1.0" encoding="utf-8"?>
<p:tagLst xmlns:p="http://schemas.openxmlformats.org/presentationml/2006/main">
  <p:tag name="TIMING" val="|0.6"/>
</p:tagLst>
</file>

<file path=ppt/tags/tag197.xml><?xml version="1.0" encoding="utf-8"?>
<p:tagLst xmlns:p="http://schemas.openxmlformats.org/presentationml/2006/main">
  <p:tag name="TIMING" val="|0.6"/>
</p:tagLst>
</file>

<file path=ppt/tags/tag198.xml><?xml version="1.0" encoding="utf-8"?>
<p:tagLst xmlns:p="http://schemas.openxmlformats.org/presentationml/2006/main">
  <p:tag name="TIMING" val="|0.6"/>
</p:tagLst>
</file>

<file path=ppt/tags/tag199.xml><?xml version="1.0" encoding="utf-8"?>
<p:tagLst xmlns:p="http://schemas.openxmlformats.org/presentationml/2006/main">
  <p:tag name="KSO_WM_UNIT_PLACING_PICTURE_USER_VIEWPORT" val="{&quot;height&quot;:2985,&quot;width&quot;:8055}"/>
</p:tagLst>
</file>

<file path=ppt/tags/tag2.xml><?xml version="1.0" encoding="utf-8"?>
<p:tagLst xmlns:p="http://schemas.openxmlformats.org/presentationml/2006/main">
  <p:tag name="TIMING" val="|0.6"/>
</p:tagLst>
</file>

<file path=ppt/tags/tag20.xml><?xml version="1.0" encoding="utf-8"?>
<p:tagLst xmlns:p="http://schemas.openxmlformats.org/presentationml/2006/main">
  <p:tag name="TIMING" val="|0.6"/>
</p:tagLst>
</file>

<file path=ppt/tags/tag200.xml><?xml version="1.0" encoding="utf-8"?>
<p:tagLst xmlns:p="http://schemas.openxmlformats.org/presentationml/2006/main">
  <p:tag name="TIMING" val="|0.6"/>
</p:tagLst>
</file>

<file path=ppt/tags/tag201.xml><?xml version="1.0" encoding="utf-8"?>
<p:tagLst xmlns:p="http://schemas.openxmlformats.org/presentationml/2006/main">
  <p:tag name="TIMING" val="|0.6"/>
</p:tagLst>
</file>

<file path=ppt/tags/tag202.xml><?xml version="1.0" encoding="utf-8"?>
<p:tagLst xmlns:p="http://schemas.openxmlformats.org/presentationml/2006/main">
  <p:tag name="TIMING" val="|0.6"/>
</p:tagLst>
</file>

<file path=ppt/tags/tag203.xml><?xml version="1.0" encoding="utf-8"?>
<p:tagLst xmlns:p="http://schemas.openxmlformats.org/presentationml/2006/main">
  <p:tag name="TIMING" val="|0.6"/>
</p:tagLst>
</file>

<file path=ppt/tags/tag204.xml><?xml version="1.0" encoding="utf-8"?>
<p:tagLst xmlns:p="http://schemas.openxmlformats.org/presentationml/2006/main">
  <p:tag name="TIMING" val="|0.6"/>
</p:tagLst>
</file>

<file path=ppt/tags/tag205.xml><?xml version="1.0" encoding="utf-8"?>
<p:tagLst xmlns:p="http://schemas.openxmlformats.org/presentationml/2006/main">
  <p:tag name="MH_CONTENTSID" val="258"/>
  <p:tag name="MH_SECTIONID" val="259,260,"/>
  <p:tag name="ISPRING_PRESENTATION_TITLE" val="PowerPoint 演示文稿"/>
</p:tagLst>
</file>

<file path=ppt/tags/tag21.xml><?xml version="1.0" encoding="utf-8"?>
<p:tagLst xmlns:p="http://schemas.openxmlformats.org/presentationml/2006/main">
  <p:tag name="KSO_WM_UNIT_TABLE_BEAUTIFY" val="smartTable{4430a43d-b17d-4924-9816-25883fb116c1}"/>
</p:tagLst>
</file>

<file path=ppt/tags/tag22.xml><?xml version="1.0" encoding="utf-8"?>
<p:tagLst xmlns:p="http://schemas.openxmlformats.org/presentationml/2006/main">
  <p:tag name="TIMING" val="|0.6"/>
</p:tagLst>
</file>

<file path=ppt/tags/tag23.xml><?xml version="1.0" encoding="utf-8"?>
<p:tagLst xmlns:p="http://schemas.openxmlformats.org/presentationml/2006/main">
  <p:tag name="TIMING" val="|0.6"/>
</p:tagLst>
</file>

<file path=ppt/tags/tag24.xml><?xml version="1.0" encoding="utf-8"?>
<p:tagLst xmlns:p="http://schemas.openxmlformats.org/presentationml/2006/main">
  <p:tag name="TIMING" val="|0.6"/>
</p:tagLst>
</file>

<file path=ppt/tags/tag25.xml><?xml version="1.0" encoding="utf-8"?>
<p:tagLst xmlns:p="http://schemas.openxmlformats.org/presentationml/2006/main">
  <p:tag name="KSO_WM_UNIT_TABLE_BEAUTIFY" val="smartTable{4430a43d-b17d-4924-9816-25883fb116c1}"/>
</p:tagLst>
</file>

<file path=ppt/tags/tag26.xml><?xml version="1.0" encoding="utf-8"?>
<p:tagLst xmlns:p="http://schemas.openxmlformats.org/presentationml/2006/main">
  <p:tag name="TIMING" val="|0.6"/>
</p:tagLst>
</file>

<file path=ppt/tags/tag27.xml><?xml version="1.0" encoding="utf-8"?>
<p:tagLst xmlns:p="http://schemas.openxmlformats.org/presentationml/2006/main">
  <p:tag name="TIMING" val="|0.6"/>
</p:tagLst>
</file>

<file path=ppt/tags/tag28.xml><?xml version="1.0" encoding="utf-8"?>
<p:tagLst xmlns:p="http://schemas.openxmlformats.org/presentationml/2006/main">
  <p:tag name="KSO_WM_UNIT_TABLE_BEAUTIFY" val="smartTable{a2f4f060-39da-4968-afca-dc948a72382a}"/>
</p:tagLst>
</file>

<file path=ppt/tags/tag29.xml><?xml version="1.0" encoding="utf-8"?>
<p:tagLst xmlns:p="http://schemas.openxmlformats.org/presentationml/2006/main">
  <p:tag name="TIMING" val="|0.6"/>
</p:tagLst>
</file>

<file path=ppt/tags/tag3.xml><?xml version="1.0" encoding="utf-8"?>
<p:tagLst xmlns:p="http://schemas.openxmlformats.org/presentationml/2006/main">
  <p:tag name="TIMING" val="|0.6"/>
</p:tagLst>
</file>

<file path=ppt/tags/tag30.xml><?xml version="1.0" encoding="utf-8"?>
<p:tagLst xmlns:p="http://schemas.openxmlformats.org/presentationml/2006/main">
  <p:tag name="TIMING" val="|0.6"/>
</p:tagLst>
</file>

<file path=ppt/tags/tag31.xml><?xml version="1.0" encoding="utf-8"?>
<p:tagLst xmlns:p="http://schemas.openxmlformats.org/presentationml/2006/main">
  <p:tag name="TIMING" val="|0.6"/>
</p:tagLst>
</file>

<file path=ppt/tags/tag32.xml><?xml version="1.0" encoding="utf-8"?>
<p:tagLst xmlns:p="http://schemas.openxmlformats.org/presentationml/2006/main">
  <p:tag name="KSO_WM_UNIT_TABLE_BEAUTIFY" val="smartTable{4430a43d-b17d-4924-9816-25883fb116c1}"/>
</p:tagLst>
</file>

<file path=ppt/tags/tag33.xml><?xml version="1.0" encoding="utf-8"?>
<p:tagLst xmlns:p="http://schemas.openxmlformats.org/presentationml/2006/main">
  <p:tag name="TIMING" val="|0.6"/>
</p:tagLst>
</file>

<file path=ppt/tags/tag34.xml><?xml version="1.0" encoding="utf-8"?>
<p:tagLst xmlns:p="http://schemas.openxmlformats.org/presentationml/2006/main">
  <p:tag name="TIMING" val="|0.6"/>
</p:tagLst>
</file>

<file path=ppt/tags/tag35.xml><?xml version="1.0" encoding="utf-8"?>
<p:tagLst xmlns:p="http://schemas.openxmlformats.org/presentationml/2006/main">
  <p:tag name="KSO_WM_UNIT_TABLE_BEAUTIFY" val="smartTable{e9990604-4fb4-4ef8-9292-0e34a54c5db8}"/>
  <p:tag name="TABLE_ENDDRAG_ORIGIN_RECT" val="560*230"/>
  <p:tag name="TABLE_ENDDRAG_RECT" val="216*237*560*230"/>
</p:tagLst>
</file>

<file path=ppt/tags/tag36.xml><?xml version="1.0" encoding="utf-8"?>
<p:tagLst xmlns:p="http://schemas.openxmlformats.org/presentationml/2006/main">
  <p:tag name="TIMING" val="|0.6"/>
</p:tagLst>
</file>

<file path=ppt/tags/tag37.xml><?xml version="1.0" encoding="utf-8"?>
<p:tagLst xmlns:p="http://schemas.openxmlformats.org/presentationml/2006/main">
  <p:tag name="TIMING" val="|0.6"/>
</p:tagLst>
</file>

<file path=ppt/tags/tag38.xml><?xml version="1.0" encoding="utf-8"?>
<p:tagLst xmlns:p="http://schemas.openxmlformats.org/presentationml/2006/main">
  <p:tag name="TIMING" val="|0.6"/>
</p:tagLst>
</file>

<file path=ppt/tags/tag39.xml><?xml version="1.0" encoding="utf-8"?>
<p:tagLst xmlns:p="http://schemas.openxmlformats.org/presentationml/2006/main">
  <p:tag name="TIMING" val="|0.6"/>
</p:tagLst>
</file>

<file path=ppt/tags/tag4.xml><?xml version="1.0" encoding="utf-8"?>
<p:tagLst xmlns:p="http://schemas.openxmlformats.org/presentationml/2006/main">
  <p:tag name="TIMING" val="|0.6"/>
</p:tagLst>
</file>

<file path=ppt/tags/tag40.xml><?xml version="1.0" encoding="utf-8"?>
<p:tagLst xmlns:p="http://schemas.openxmlformats.org/presentationml/2006/main">
  <p:tag name="TIMING" val="|0.6"/>
</p:tagLst>
</file>

<file path=ppt/tags/tag41.xml><?xml version="1.0" encoding="utf-8"?>
<p:tagLst xmlns:p="http://schemas.openxmlformats.org/presentationml/2006/main">
  <p:tag name="TIMING" val="|0.6"/>
</p:tagLst>
</file>

<file path=ppt/tags/tag42.xml><?xml version="1.0" encoding="utf-8"?>
<p:tagLst xmlns:p="http://schemas.openxmlformats.org/presentationml/2006/main">
  <p:tag name="TIMING" val="|0.6"/>
</p:tagLst>
</file>

<file path=ppt/tags/tag43.xml><?xml version="1.0" encoding="utf-8"?>
<p:tagLst xmlns:p="http://schemas.openxmlformats.org/presentationml/2006/main">
  <p:tag name="TIMING" val="|0.6"/>
</p:tagLst>
</file>

<file path=ppt/tags/tag44.xml><?xml version="1.0" encoding="utf-8"?>
<p:tagLst xmlns:p="http://schemas.openxmlformats.org/presentationml/2006/main">
  <p:tag name="TIMING" val="|0.6"/>
</p:tagLst>
</file>

<file path=ppt/tags/tag45.xml><?xml version="1.0" encoding="utf-8"?>
<p:tagLst xmlns:p="http://schemas.openxmlformats.org/presentationml/2006/main">
  <p:tag name="TIMING" val="|0.6"/>
</p:tagLst>
</file>

<file path=ppt/tags/tag46.xml><?xml version="1.0" encoding="utf-8"?>
<p:tagLst xmlns:p="http://schemas.openxmlformats.org/presentationml/2006/main">
  <p:tag name="TIMING" val="|0.6"/>
</p:tagLst>
</file>

<file path=ppt/tags/tag47.xml><?xml version="1.0" encoding="utf-8"?>
<p:tagLst xmlns:p="http://schemas.openxmlformats.org/presentationml/2006/main">
  <p:tag name="TIMING" val="|0.6"/>
</p:tagLst>
</file>

<file path=ppt/tags/tag48.xml><?xml version="1.0" encoding="utf-8"?>
<p:tagLst xmlns:p="http://schemas.openxmlformats.org/presentationml/2006/main">
  <p:tag name="TIMING" val="|0.6"/>
</p:tagLst>
</file>

<file path=ppt/tags/tag49.xml><?xml version="1.0" encoding="utf-8"?>
<p:tagLst xmlns:p="http://schemas.openxmlformats.org/presentationml/2006/main">
  <p:tag name="TIMING" val="|0.6"/>
</p:tagLst>
</file>

<file path=ppt/tags/tag5.xml><?xml version="1.0" encoding="utf-8"?>
<p:tagLst xmlns:p="http://schemas.openxmlformats.org/presentationml/2006/main">
  <p:tag name="TIMING" val="|0.6"/>
</p:tagLst>
</file>

<file path=ppt/tags/tag50.xml><?xml version="1.0" encoding="utf-8"?>
<p:tagLst xmlns:p="http://schemas.openxmlformats.org/presentationml/2006/main">
  <p:tag name="TIMING" val="|0.6"/>
</p:tagLst>
</file>

<file path=ppt/tags/tag51.xml><?xml version="1.0" encoding="utf-8"?>
<p:tagLst xmlns:p="http://schemas.openxmlformats.org/presentationml/2006/main">
  <p:tag name="TIMING" val="|0.6"/>
</p:tagLst>
</file>

<file path=ppt/tags/tag52.xml><?xml version="1.0" encoding="utf-8"?>
<p:tagLst xmlns:p="http://schemas.openxmlformats.org/presentationml/2006/main">
  <p:tag name="TIMING" val="|0.6"/>
</p:tagLst>
</file>

<file path=ppt/tags/tag53.xml><?xml version="1.0" encoding="utf-8"?>
<p:tagLst xmlns:p="http://schemas.openxmlformats.org/presentationml/2006/main">
  <p:tag name="TIMING" val="|0.6"/>
</p:tagLst>
</file>

<file path=ppt/tags/tag54.xml><?xml version="1.0" encoding="utf-8"?>
<p:tagLst xmlns:p="http://schemas.openxmlformats.org/presentationml/2006/main">
  <p:tag name="TIMING" val="|0.6"/>
</p:tagLst>
</file>

<file path=ppt/tags/tag55.xml><?xml version="1.0" encoding="utf-8"?>
<p:tagLst xmlns:p="http://schemas.openxmlformats.org/presentationml/2006/main">
  <p:tag name="TIMING" val="|0.6"/>
</p:tagLst>
</file>

<file path=ppt/tags/tag56.xml><?xml version="1.0" encoding="utf-8"?>
<p:tagLst xmlns:p="http://schemas.openxmlformats.org/presentationml/2006/main">
  <p:tag name="TIMING" val="|0.6"/>
</p:tagLst>
</file>

<file path=ppt/tags/tag57.xml><?xml version="1.0" encoding="utf-8"?>
<p:tagLst xmlns:p="http://schemas.openxmlformats.org/presentationml/2006/main">
  <p:tag name="TIMING" val="|0.6"/>
</p:tagLst>
</file>

<file path=ppt/tags/tag58.xml><?xml version="1.0" encoding="utf-8"?>
<p:tagLst xmlns:p="http://schemas.openxmlformats.org/presentationml/2006/main">
  <p:tag name="TIMING" val="|0.6"/>
</p:tagLst>
</file>

<file path=ppt/tags/tag59.xml><?xml version="1.0" encoding="utf-8"?>
<p:tagLst xmlns:p="http://schemas.openxmlformats.org/presentationml/2006/main">
  <p:tag name="TIMING" val="|0.6"/>
</p:tagLst>
</file>

<file path=ppt/tags/tag6.xml><?xml version="1.0" encoding="utf-8"?>
<p:tagLst xmlns:p="http://schemas.openxmlformats.org/presentationml/2006/main">
  <p:tag name="TIMING" val="|0.6"/>
</p:tagLst>
</file>

<file path=ppt/tags/tag60.xml><?xml version="1.0" encoding="utf-8"?>
<p:tagLst xmlns:p="http://schemas.openxmlformats.org/presentationml/2006/main">
  <p:tag name="TIMING" val="|0.6"/>
</p:tagLst>
</file>

<file path=ppt/tags/tag61.xml><?xml version="1.0" encoding="utf-8"?>
<p:tagLst xmlns:p="http://schemas.openxmlformats.org/presentationml/2006/main">
  <p:tag name="TIMING" val="|0.6"/>
</p:tagLst>
</file>

<file path=ppt/tags/tag62.xml><?xml version="1.0" encoding="utf-8"?>
<p:tagLst xmlns:p="http://schemas.openxmlformats.org/presentationml/2006/main">
  <p:tag name="TIMING" val="|0.6"/>
</p:tagLst>
</file>

<file path=ppt/tags/tag63.xml><?xml version="1.0" encoding="utf-8"?>
<p:tagLst xmlns:p="http://schemas.openxmlformats.org/presentationml/2006/main">
  <p:tag name="TIMING" val="|0.6"/>
</p:tagLst>
</file>

<file path=ppt/tags/tag64.xml><?xml version="1.0" encoding="utf-8"?>
<p:tagLst xmlns:p="http://schemas.openxmlformats.org/presentationml/2006/main">
  <p:tag name="TIMING" val="|0.6"/>
</p:tagLst>
</file>

<file path=ppt/tags/tag65.xml><?xml version="1.0" encoding="utf-8"?>
<p:tagLst xmlns:p="http://schemas.openxmlformats.org/presentationml/2006/main">
  <p:tag name="TIMING" val="|0.6"/>
</p:tagLst>
</file>

<file path=ppt/tags/tag66.xml><?xml version="1.0" encoding="utf-8"?>
<p:tagLst xmlns:p="http://schemas.openxmlformats.org/presentationml/2006/main">
  <p:tag name="TIMING" val="|0.6"/>
</p:tagLst>
</file>

<file path=ppt/tags/tag67.xml><?xml version="1.0" encoding="utf-8"?>
<p:tagLst xmlns:p="http://schemas.openxmlformats.org/presentationml/2006/main">
  <p:tag name="TIMING" val="|0.6"/>
</p:tagLst>
</file>

<file path=ppt/tags/tag68.xml><?xml version="1.0" encoding="utf-8"?>
<p:tagLst xmlns:p="http://schemas.openxmlformats.org/presentationml/2006/main">
  <p:tag name="TIMING" val="|0.6"/>
</p:tagLst>
</file>

<file path=ppt/tags/tag69.xml><?xml version="1.0" encoding="utf-8"?>
<p:tagLst xmlns:p="http://schemas.openxmlformats.org/presentationml/2006/main">
  <p:tag name="TIMING" val="|0.6"/>
</p:tagLst>
</file>

<file path=ppt/tags/tag7.xml><?xml version="1.0" encoding="utf-8"?>
<p:tagLst xmlns:p="http://schemas.openxmlformats.org/presentationml/2006/main">
  <p:tag name="TIMING" val="|0.6"/>
</p:tagLst>
</file>

<file path=ppt/tags/tag70.xml><?xml version="1.0" encoding="utf-8"?>
<p:tagLst xmlns:p="http://schemas.openxmlformats.org/presentationml/2006/main">
  <p:tag name="TIMING" val="|0.6"/>
</p:tagLst>
</file>

<file path=ppt/tags/tag71.xml><?xml version="1.0" encoding="utf-8"?>
<p:tagLst xmlns:p="http://schemas.openxmlformats.org/presentationml/2006/main">
  <p:tag name="TIMING" val="|0.6"/>
</p:tagLst>
</file>

<file path=ppt/tags/tag72.xml><?xml version="1.0" encoding="utf-8"?>
<p:tagLst xmlns:p="http://schemas.openxmlformats.org/presentationml/2006/main">
  <p:tag name="TIMING" val="|0.6"/>
</p:tagLst>
</file>

<file path=ppt/tags/tag73.xml><?xml version="1.0" encoding="utf-8"?>
<p:tagLst xmlns:p="http://schemas.openxmlformats.org/presentationml/2006/main">
  <p:tag name="TIMING" val="|0.6"/>
</p:tagLst>
</file>

<file path=ppt/tags/tag74.xml><?xml version="1.0" encoding="utf-8"?>
<p:tagLst xmlns:p="http://schemas.openxmlformats.org/presentationml/2006/main">
  <p:tag name="TIMING" val="|0.6"/>
</p:tagLst>
</file>

<file path=ppt/tags/tag75.xml><?xml version="1.0" encoding="utf-8"?>
<p:tagLst xmlns:p="http://schemas.openxmlformats.org/presentationml/2006/main">
  <p:tag name="TIMING" val="|0.6"/>
</p:tagLst>
</file>

<file path=ppt/tags/tag76.xml><?xml version="1.0" encoding="utf-8"?>
<p:tagLst xmlns:p="http://schemas.openxmlformats.org/presentationml/2006/main">
  <p:tag name="TIMING" val="|0.6"/>
</p:tagLst>
</file>

<file path=ppt/tags/tag77.xml><?xml version="1.0" encoding="utf-8"?>
<p:tagLst xmlns:p="http://schemas.openxmlformats.org/presentationml/2006/main">
  <p:tag name="TIMING" val="|0.6"/>
</p:tagLst>
</file>

<file path=ppt/tags/tag78.xml><?xml version="1.0" encoding="utf-8"?>
<p:tagLst xmlns:p="http://schemas.openxmlformats.org/presentationml/2006/main">
  <p:tag name="TIMING" val="|0.6"/>
</p:tagLst>
</file>

<file path=ppt/tags/tag79.xml><?xml version="1.0" encoding="utf-8"?>
<p:tagLst xmlns:p="http://schemas.openxmlformats.org/presentationml/2006/main">
  <p:tag name="TIMING" val="|0.6"/>
</p:tagLst>
</file>

<file path=ppt/tags/tag8.xml><?xml version="1.0" encoding="utf-8"?>
<p:tagLst xmlns:p="http://schemas.openxmlformats.org/presentationml/2006/main">
  <p:tag name="KSO_WM_UNIT_PLACING_PICTURE_USER_VIEWPORT" val="{&quot;height&quot;:8430,&quot;width&quot;:11790}"/>
</p:tagLst>
</file>

<file path=ppt/tags/tag80.xml><?xml version="1.0" encoding="utf-8"?>
<p:tagLst xmlns:p="http://schemas.openxmlformats.org/presentationml/2006/main">
  <p:tag name="TIMING" val="|0.6"/>
</p:tagLst>
</file>

<file path=ppt/tags/tag81.xml><?xml version="1.0" encoding="utf-8"?>
<p:tagLst xmlns:p="http://schemas.openxmlformats.org/presentationml/2006/main">
  <p:tag name="TIMING" val="|0.6"/>
</p:tagLst>
</file>

<file path=ppt/tags/tag82.xml><?xml version="1.0" encoding="utf-8"?>
<p:tagLst xmlns:p="http://schemas.openxmlformats.org/presentationml/2006/main">
  <p:tag name="TIMING" val="|0.6"/>
</p:tagLst>
</file>

<file path=ppt/tags/tag83.xml><?xml version="1.0" encoding="utf-8"?>
<p:tagLst xmlns:p="http://schemas.openxmlformats.org/presentationml/2006/main">
  <p:tag name="TIMING" val="|0.6"/>
</p:tagLst>
</file>

<file path=ppt/tags/tag84.xml><?xml version="1.0" encoding="utf-8"?>
<p:tagLst xmlns:p="http://schemas.openxmlformats.org/presentationml/2006/main">
  <p:tag name="TIMING" val="|0.6"/>
</p:tagLst>
</file>

<file path=ppt/tags/tag85.xml><?xml version="1.0" encoding="utf-8"?>
<p:tagLst xmlns:p="http://schemas.openxmlformats.org/presentationml/2006/main">
  <p:tag name="TIMING" val="|0.6"/>
</p:tagLst>
</file>

<file path=ppt/tags/tag86.xml><?xml version="1.0" encoding="utf-8"?>
<p:tagLst xmlns:p="http://schemas.openxmlformats.org/presentationml/2006/main">
  <p:tag name="TIMING" val="|0.6"/>
</p:tagLst>
</file>

<file path=ppt/tags/tag87.xml><?xml version="1.0" encoding="utf-8"?>
<p:tagLst xmlns:p="http://schemas.openxmlformats.org/presentationml/2006/main">
  <p:tag name="TIMING" val="|0.6"/>
</p:tagLst>
</file>

<file path=ppt/tags/tag88.xml><?xml version="1.0" encoding="utf-8"?>
<p:tagLst xmlns:p="http://schemas.openxmlformats.org/presentationml/2006/main">
  <p:tag name="TIMING" val="|0.6"/>
</p:tagLst>
</file>

<file path=ppt/tags/tag89.xml><?xml version="1.0" encoding="utf-8"?>
<p:tagLst xmlns:p="http://schemas.openxmlformats.org/presentationml/2006/main">
  <p:tag name="TIMING" val="|0.6"/>
</p:tagLst>
</file>

<file path=ppt/tags/tag9.xml><?xml version="1.0" encoding="utf-8"?>
<p:tagLst xmlns:p="http://schemas.openxmlformats.org/presentationml/2006/main">
  <p:tag name="TIMING" val="|0.6"/>
</p:tagLst>
</file>

<file path=ppt/tags/tag90.xml><?xml version="1.0" encoding="utf-8"?>
<p:tagLst xmlns:p="http://schemas.openxmlformats.org/presentationml/2006/main">
  <p:tag name="TIMING" val="|0.6"/>
</p:tagLst>
</file>

<file path=ppt/tags/tag91.xml><?xml version="1.0" encoding="utf-8"?>
<p:tagLst xmlns:p="http://schemas.openxmlformats.org/presentationml/2006/main">
  <p:tag name="TIMING" val="|0.6"/>
</p:tagLst>
</file>

<file path=ppt/tags/tag92.xml><?xml version="1.0" encoding="utf-8"?>
<p:tagLst xmlns:p="http://schemas.openxmlformats.org/presentationml/2006/main">
  <p:tag name="TIMING" val="|0.6"/>
</p:tagLst>
</file>

<file path=ppt/tags/tag93.xml><?xml version="1.0" encoding="utf-8"?>
<p:tagLst xmlns:p="http://schemas.openxmlformats.org/presentationml/2006/main">
  <p:tag name="TIMING" val="|0.6"/>
</p:tagLst>
</file>

<file path=ppt/tags/tag94.xml><?xml version="1.0" encoding="utf-8"?>
<p:tagLst xmlns:p="http://schemas.openxmlformats.org/presentationml/2006/main">
  <p:tag name="TIMING" val="|0.6"/>
</p:tagLst>
</file>

<file path=ppt/tags/tag95.xml><?xml version="1.0" encoding="utf-8"?>
<p:tagLst xmlns:p="http://schemas.openxmlformats.org/presentationml/2006/main">
  <p:tag name="TIMING" val="|0.6"/>
</p:tagLst>
</file>

<file path=ppt/tags/tag96.xml><?xml version="1.0" encoding="utf-8"?>
<p:tagLst xmlns:p="http://schemas.openxmlformats.org/presentationml/2006/main">
  <p:tag name="TIMING" val="|0.6"/>
</p:tagLst>
</file>

<file path=ppt/tags/tag97.xml><?xml version="1.0" encoding="utf-8"?>
<p:tagLst xmlns:p="http://schemas.openxmlformats.org/presentationml/2006/main">
  <p:tag name="TIMING" val="|0.6"/>
</p:tagLst>
</file>

<file path=ppt/tags/tag98.xml><?xml version="1.0" encoding="utf-8"?>
<p:tagLst xmlns:p="http://schemas.openxmlformats.org/presentationml/2006/main">
  <p:tag name="TIMING" val="|0.6"/>
</p:tagLst>
</file>

<file path=ppt/tags/tag99.xml><?xml version="1.0" encoding="utf-8"?>
<p:tagLst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主题​​">
  <a:themeElements>
    <a:clrScheme name="自定义 52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0070C0"/>
      </a:accent2>
      <a:accent3>
        <a:srgbClr val="FFFFFF"/>
      </a:accent3>
      <a:accent4>
        <a:srgbClr val="0070C0"/>
      </a:accent4>
      <a:accent5>
        <a:srgbClr val="FFFFFF"/>
      </a:accent5>
      <a:accent6>
        <a:srgbClr val="0070C0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0070C0"/>
      </a:accent2>
      <a:accent3>
        <a:srgbClr val="FFFFFF"/>
      </a:accent3>
      <a:accent4>
        <a:srgbClr val="0070C0"/>
      </a:accent4>
      <a:accent5>
        <a:srgbClr val="FFFFFF"/>
      </a:accent5>
      <a:accent6>
        <a:srgbClr val="0070C0"/>
      </a:accent6>
      <a:hlink>
        <a:srgbClr val="223B7E"/>
      </a:hlink>
      <a:folHlink>
        <a:srgbClr val="223B7E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24694</Words>
  <Application>WPS 演示</Application>
  <PresentationFormat>宽屏</PresentationFormat>
  <Paragraphs>2425</Paragraphs>
  <Slides>191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191</vt:i4>
      </vt:variant>
    </vt:vector>
  </HeadingPairs>
  <TitlesOfParts>
    <vt:vector size="215" baseType="lpstr">
      <vt:lpstr>Arial</vt:lpstr>
      <vt:lpstr>方正书宋_GBK</vt:lpstr>
      <vt:lpstr>Wingdings</vt:lpstr>
      <vt:lpstr>微软雅黑</vt:lpstr>
      <vt:lpstr>汉仪旗黑</vt:lpstr>
      <vt:lpstr>U.S. 101</vt:lpstr>
      <vt:lpstr>苹方-简</vt:lpstr>
      <vt:lpstr>Roboto</vt:lpstr>
      <vt:lpstr>Open Sans Light</vt:lpstr>
      <vt:lpstr>Verdana</vt:lpstr>
      <vt:lpstr>宋体</vt:lpstr>
      <vt:lpstr>Consolas</vt:lpstr>
      <vt:lpstr>宋体</vt:lpstr>
      <vt:lpstr>Arial Unicode MS</vt:lpstr>
      <vt:lpstr>等线</vt:lpstr>
      <vt:lpstr>汉仪中等线KW</vt:lpstr>
      <vt:lpstr>等线 Light</vt:lpstr>
      <vt:lpstr>汉仪书宋二KW</vt:lpstr>
      <vt:lpstr>Calibri</vt:lpstr>
      <vt:lpstr>Helvetica Neue</vt:lpstr>
      <vt:lpstr>微软雅黑</vt:lpstr>
      <vt:lpstr>Courier New Regular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ant</cp:lastModifiedBy>
  <cp:revision>790</cp:revision>
  <dcterms:created xsi:type="dcterms:W3CDTF">2022-03-30T01:18:30Z</dcterms:created>
  <dcterms:modified xsi:type="dcterms:W3CDTF">2022-03-30T01:18:30Z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95B9F272CD00482BA0A5CDF070A915C1</vt:lpwstr>
  </property>
  <property fmtid="{D5CDD505-2E9C-101B-9397-08002B2CF9AE}" pid="3" name="KSOProductBuildVer">
    <vt:lpwstr>2052-3.9.0.6159</vt:lpwstr>
  </property>
</Properties>
</file>